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1.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304" r:id="rId2"/>
    <p:sldId id="303" r:id="rId3"/>
    <p:sldId id="457" r:id="rId4"/>
    <p:sldId id="447" r:id="rId5"/>
    <p:sldId id="448" r:id="rId6"/>
    <p:sldId id="449" r:id="rId7"/>
    <p:sldId id="465" r:id="rId8"/>
    <p:sldId id="463" r:id="rId9"/>
    <p:sldId id="467" r:id="rId10"/>
    <p:sldId id="346" r:id="rId11"/>
    <p:sldId id="418" r:id="rId12"/>
    <p:sldId id="385" r:id="rId13"/>
    <p:sldId id="348" r:id="rId14"/>
    <p:sldId id="415" r:id="rId15"/>
    <p:sldId id="386" r:id="rId16"/>
    <p:sldId id="451" r:id="rId17"/>
    <p:sldId id="452" r:id="rId18"/>
    <p:sldId id="417" r:id="rId19"/>
    <p:sldId id="377" r:id="rId20"/>
    <p:sldId id="384" r:id="rId21"/>
    <p:sldId id="374" r:id="rId22"/>
    <p:sldId id="387" r:id="rId23"/>
    <p:sldId id="473" r:id="rId24"/>
    <p:sldId id="453" r:id="rId25"/>
    <p:sldId id="444" r:id="rId26"/>
    <p:sldId id="445" r:id="rId27"/>
    <p:sldId id="421" r:id="rId28"/>
    <p:sldId id="349" r:id="rId29"/>
    <p:sldId id="388" r:id="rId30"/>
    <p:sldId id="380" r:id="rId31"/>
    <p:sldId id="422" r:id="rId32"/>
    <p:sldId id="423" r:id="rId33"/>
    <p:sldId id="474" r:id="rId34"/>
    <p:sldId id="456" r:id="rId35"/>
    <p:sldId id="424" r:id="rId36"/>
    <p:sldId id="430" r:id="rId37"/>
    <p:sldId id="431" r:id="rId38"/>
    <p:sldId id="432" r:id="rId39"/>
    <p:sldId id="433" r:id="rId40"/>
    <p:sldId id="429" r:id="rId41"/>
    <p:sldId id="350" r:id="rId42"/>
    <p:sldId id="455" r:id="rId43"/>
    <p:sldId id="425" r:id="rId44"/>
    <p:sldId id="427" r:id="rId45"/>
    <p:sldId id="458" r:id="rId46"/>
    <p:sldId id="426" r:id="rId47"/>
    <p:sldId id="410" r:id="rId48"/>
    <p:sldId id="334" r:id="rId49"/>
    <p:sldId id="468" r:id="rId50"/>
    <p:sldId id="469" r:id="rId51"/>
    <p:sldId id="470" r:id="rId52"/>
    <p:sldId id="471" r:id="rId53"/>
    <p:sldId id="472" r:id="rId54"/>
    <p:sldId id="435" r:id="rId55"/>
    <p:sldId id="440" r:id="rId56"/>
    <p:sldId id="442" r:id="rId57"/>
    <p:sldId id="439" r:id="rId58"/>
    <p:sldId id="441" r:id="rId59"/>
    <p:sldId id="466" r:id="rId60"/>
    <p:sldId id="443" r:id="rId61"/>
  </p:sldIdLst>
  <p:sldSz cx="9144000" cy="6858000" type="screen4x3"/>
  <p:notesSz cx="6858000" cy="92964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klé, Roland" initials="SR" lastIdx="20" clrIdx="0">
    <p:extLst/>
  </p:cmAuthor>
  <p:cmAuthor id="2" name="Roland Speklé" initials="RS"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02F"/>
    <a:srgbClr val="3DADB3"/>
    <a:srgbClr val="C1B9E5"/>
    <a:srgbClr val="C4C2DC"/>
    <a:srgbClr val="DCC4C2"/>
    <a:srgbClr val="F1F98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81949" autoAdjust="0"/>
  </p:normalViewPr>
  <p:slideViewPr>
    <p:cSldViewPr>
      <p:cViewPr>
        <p:scale>
          <a:sx n="100" d="100"/>
          <a:sy n="100" d="100"/>
        </p:scale>
        <p:origin x="-1140"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08"/>
    </p:cViewPr>
  </p:sorterViewPr>
  <p:notesViewPr>
    <p:cSldViewPr>
      <p:cViewPr varScale="1">
        <p:scale>
          <a:sx n="66" d="100"/>
          <a:sy n="66" d="100"/>
        </p:scale>
        <p:origin x="-3384" y="-102"/>
      </p:cViewPr>
      <p:guideLst>
        <p:guide orient="horz" pos="2924"/>
        <p:guide orient="horz" pos="2928"/>
        <p:guide pos="210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9-05T13:04:23.657" idx="10">
    <p:pos x="10" y="-134"/>
    <p:text>Actually, the RQ contains 2 interactions.</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AFAFC-B8E1-4E1F-9863-285110B163C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AC02CAE-A65A-42E9-8316-7A94A6BBF662}">
      <dgm:prSet phldrT="[Text]"/>
      <dgm:spPr>
        <a:solidFill>
          <a:srgbClr val="92D050"/>
        </a:solidFill>
      </dgm:spPr>
      <dgm:t>
        <a:bodyPr/>
        <a:lstStyle/>
        <a:p>
          <a:r>
            <a:rPr lang="en-US" dirty="0" smtClean="0"/>
            <a:t>Research Purpose</a:t>
          </a:r>
          <a:endParaRPr lang="en-US" dirty="0"/>
        </a:p>
      </dgm:t>
    </dgm:pt>
    <dgm:pt modelId="{09F35C09-C182-4352-8889-69384462582A}" type="parTrans" cxnId="{AE60FC7E-347D-4B70-8CA4-65F22A9A819D}">
      <dgm:prSet/>
      <dgm:spPr/>
      <dgm:t>
        <a:bodyPr/>
        <a:lstStyle/>
        <a:p>
          <a:endParaRPr lang="en-US"/>
        </a:p>
      </dgm:t>
    </dgm:pt>
    <dgm:pt modelId="{D1E00FB8-83E3-4973-AA59-6ADE5CA9D048}" type="sibTrans" cxnId="{AE60FC7E-347D-4B70-8CA4-65F22A9A819D}">
      <dgm:prSet/>
      <dgm:spPr/>
      <dgm:t>
        <a:bodyPr/>
        <a:lstStyle/>
        <a:p>
          <a:endParaRPr lang="en-US"/>
        </a:p>
      </dgm:t>
    </dgm:pt>
    <dgm:pt modelId="{11B3BA9D-7F2A-4230-8BFD-0FCBA1FDD07E}">
      <dgm:prSet phldrT="[Text]"/>
      <dgm:spPr>
        <a:solidFill>
          <a:srgbClr val="92D050"/>
        </a:solidFill>
      </dgm:spPr>
      <dgm:t>
        <a:bodyPr/>
        <a:lstStyle/>
        <a:p>
          <a:r>
            <a:rPr lang="en-US" dirty="0" smtClean="0"/>
            <a:t>Test of Theory</a:t>
          </a:r>
          <a:endParaRPr lang="en-US" dirty="0"/>
        </a:p>
      </dgm:t>
    </dgm:pt>
    <dgm:pt modelId="{9A8DEFE8-937B-4CCC-9010-CD298D92417D}" type="parTrans" cxnId="{64C79181-80AA-4595-AEE1-35EE95CEC536}">
      <dgm:prSet/>
      <dgm:spPr>
        <a:ln>
          <a:solidFill>
            <a:srgbClr val="92D050"/>
          </a:solidFill>
        </a:ln>
      </dgm:spPr>
      <dgm:t>
        <a:bodyPr/>
        <a:lstStyle/>
        <a:p>
          <a:endParaRPr lang="en-US"/>
        </a:p>
      </dgm:t>
    </dgm:pt>
    <dgm:pt modelId="{103C0ECA-B4CA-438E-A027-7D6D3845CBD7}" type="sibTrans" cxnId="{64C79181-80AA-4595-AEE1-35EE95CEC536}">
      <dgm:prSet/>
      <dgm:spPr/>
      <dgm:t>
        <a:bodyPr/>
        <a:lstStyle/>
        <a:p>
          <a:endParaRPr lang="en-US"/>
        </a:p>
      </dgm:t>
    </dgm:pt>
    <dgm:pt modelId="{2B01CBD3-DDA5-41B7-B7FA-F82289583017}">
      <dgm:prSet phldrT="[Text]"/>
      <dgm:spPr>
        <a:solidFill>
          <a:srgbClr val="92D050"/>
        </a:solidFill>
      </dgm:spPr>
      <dgm:t>
        <a:bodyPr/>
        <a:lstStyle/>
        <a:p>
          <a:r>
            <a:rPr lang="en-US" dirty="0" smtClean="0"/>
            <a:t>Relevant Sample</a:t>
          </a:r>
          <a:endParaRPr lang="en-US" dirty="0"/>
        </a:p>
      </dgm:t>
    </dgm:pt>
    <dgm:pt modelId="{4145BD26-E0F6-401F-8292-DA8DD1F08AEA}" type="parTrans" cxnId="{D993FF79-BA9E-4EFE-890E-39D78D992C86}">
      <dgm:prSet/>
      <dgm:spPr>
        <a:ln>
          <a:solidFill>
            <a:srgbClr val="92D050"/>
          </a:solidFill>
        </a:ln>
      </dgm:spPr>
      <dgm:t>
        <a:bodyPr/>
        <a:lstStyle/>
        <a:p>
          <a:endParaRPr lang="en-US"/>
        </a:p>
      </dgm:t>
    </dgm:pt>
    <dgm:pt modelId="{0E665A98-B572-4E09-9DB9-533AAF0BD497}" type="sibTrans" cxnId="{D993FF79-BA9E-4EFE-890E-39D78D992C86}">
      <dgm:prSet/>
      <dgm:spPr/>
      <dgm:t>
        <a:bodyPr/>
        <a:lstStyle/>
        <a:p>
          <a:endParaRPr lang="en-US"/>
        </a:p>
      </dgm:t>
    </dgm:pt>
    <dgm:pt modelId="{3AA1DF9D-6861-468F-BC1C-4FE33F82F12B}">
      <dgm:prSet phldrT="[Text]"/>
      <dgm:spPr>
        <a:solidFill>
          <a:srgbClr val="92D050"/>
        </a:solidFill>
      </dgm:spPr>
      <dgm:t>
        <a:bodyPr/>
        <a:lstStyle/>
        <a:p>
          <a:r>
            <a:rPr lang="en-US" dirty="0" smtClean="0"/>
            <a:t>Descriptive</a:t>
          </a:r>
          <a:endParaRPr lang="en-US" dirty="0"/>
        </a:p>
      </dgm:t>
    </dgm:pt>
    <dgm:pt modelId="{C6272B58-3DB3-4535-95B1-29371DFB6670}" type="parTrans" cxnId="{607F77C4-C46E-44DC-B841-109DC2D46531}">
      <dgm:prSet/>
      <dgm:spPr>
        <a:ln>
          <a:solidFill>
            <a:srgbClr val="92D050"/>
          </a:solidFill>
        </a:ln>
      </dgm:spPr>
      <dgm:t>
        <a:bodyPr/>
        <a:lstStyle/>
        <a:p>
          <a:endParaRPr lang="en-US"/>
        </a:p>
      </dgm:t>
    </dgm:pt>
    <dgm:pt modelId="{3B155890-54CC-4B89-AF89-F87BDFADA653}" type="sibTrans" cxnId="{607F77C4-C46E-44DC-B841-109DC2D46531}">
      <dgm:prSet/>
      <dgm:spPr/>
      <dgm:t>
        <a:bodyPr/>
        <a:lstStyle/>
        <a:p>
          <a:endParaRPr lang="en-US"/>
        </a:p>
      </dgm:t>
    </dgm:pt>
    <dgm:pt modelId="{C04D9520-BBA5-443A-AB7D-D349BC7E6929}">
      <dgm:prSet phldrT="[Text]"/>
      <dgm:spPr>
        <a:solidFill>
          <a:srgbClr val="92D050"/>
        </a:solidFill>
      </dgm:spPr>
      <dgm:t>
        <a:bodyPr/>
        <a:lstStyle/>
        <a:p>
          <a:r>
            <a:rPr lang="en-US" dirty="0" smtClean="0"/>
            <a:t>Random Sample</a:t>
          </a:r>
          <a:endParaRPr lang="en-US" dirty="0"/>
        </a:p>
      </dgm:t>
    </dgm:pt>
    <dgm:pt modelId="{6F22C8C3-BC68-47CE-9713-0CA61C576CFD}" type="parTrans" cxnId="{236AAB99-EA09-48F4-9A33-E008789281FE}">
      <dgm:prSet/>
      <dgm:spPr>
        <a:ln>
          <a:solidFill>
            <a:srgbClr val="92D050"/>
          </a:solidFill>
        </a:ln>
      </dgm:spPr>
      <dgm:t>
        <a:bodyPr/>
        <a:lstStyle/>
        <a:p>
          <a:endParaRPr lang="en-US"/>
        </a:p>
      </dgm:t>
    </dgm:pt>
    <dgm:pt modelId="{32EC6456-9BA0-447E-8A43-36639F675D77}" type="sibTrans" cxnId="{236AAB99-EA09-48F4-9A33-E008789281FE}">
      <dgm:prSet/>
      <dgm:spPr/>
      <dgm:t>
        <a:bodyPr/>
        <a:lstStyle/>
        <a:p>
          <a:endParaRPr lang="en-US"/>
        </a:p>
      </dgm:t>
    </dgm:pt>
    <dgm:pt modelId="{A8ACDA9A-0739-497F-A341-30D5E0DFCA12}" type="pres">
      <dgm:prSet presAssocID="{D9DAFAFC-B8E1-4E1F-9863-285110B163CE}" presName="diagram" presStyleCnt="0">
        <dgm:presLayoutVars>
          <dgm:chPref val="1"/>
          <dgm:dir/>
          <dgm:animOne val="branch"/>
          <dgm:animLvl val="lvl"/>
          <dgm:resizeHandles val="exact"/>
        </dgm:presLayoutVars>
      </dgm:prSet>
      <dgm:spPr/>
      <dgm:t>
        <a:bodyPr/>
        <a:lstStyle/>
        <a:p>
          <a:endParaRPr lang="en-US"/>
        </a:p>
      </dgm:t>
    </dgm:pt>
    <dgm:pt modelId="{66B7FCC0-679E-4328-9655-6655C466B10E}" type="pres">
      <dgm:prSet presAssocID="{BAC02CAE-A65A-42E9-8316-7A94A6BBF662}" presName="root1" presStyleCnt="0"/>
      <dgm:spPr/>
    </dgm:pt>
    <dgm:pt modelId="{3CD08D96-55EF-4057-A50A-232766EB8E0A}" type="pres">
      <dgm:prSet presAssocID="{BAC02CAE-A65A-42E9-8316-7A94A6BBF662}" presName="LevelOneTextNode" presStyleLbl="node0" presStyleIdx="0" presStyleCnt="1">
        <dgm:presLayoutVars>
          <dgm:chPref val="3"/>
        </dgm:presLayoutVars>
      </dgm:prSet>
      <dgm:spPr/>
      <dgm:t>
        <a:bodyPr/>
        <a:lstStyle/>
        <a:p>
          <a:endParaRPr lang="en-US"/>
        </a:p>
      </dgm:t>
    </dgm:pt>
    <dgm:pt modelId="{658DB13C-6783-4029-A4E9-3BAD6D9AB76F}" type="pres">
      <dgm:prSet presAssocID="{BAC02CAE-A65A-42E9-8316-7A94A6BBF662}" presName="level2hierChild" presStyleCnt="0"/>
      <dgm:spPr/>
    </dgm:pt>
    <dgm:pt modelId="{6BC01649-4F4E-43CD-BE1C-9BBBA5D4A89C}" type="pres">
      <dgm:prSet presAssocID="{9A8DEFE8-937B-4CCC-9010-CD298D92417D}" presName="conn2-1" presStyleLbl="parChTrans1D2" presStyleIdx="0" presStyleCnt="2"/>
      <dgm:spPr/>
      <dgm:t>
        <a:bodyPr/>
        <a:lstStyle/>
        <a:p>
          <a:endParaRPr lang="en-US"/>
        </a:p>
      </dgm:t>
    </dgm:pt>
    <dgm:pt modelId="{049D4CD1-BC3A-457C-8222-9E47D30B422C}" type="pres">
      <dgm:prSet presAssocID="{9A8DEFE8-937B-4CCC-9010-CD298D92417D}" presName="connTx" presStyleLbl="parChTrans1D2" presStyleIdx="0" presStyleCnt="2"/>
      <dgm:spPr/>
      <dgm:t>
        <a:bodyPr/>
        <a:lstStyle/>
        <a:p>
          <a:endParaRPr lang="en-US"/>
        </a:p>
      </dgm:t>
    </dgm:pt>
    <dgm:pt modelId="{675AE6D7-C4EA-4AD5-B163-FC237E5E5530}" type="pres">
      <dgm:prSet presAssocID="{11B3BA9D-7F2A-4230-8BFD-0FCBA1FDD07E}" presName="root2" presStyleCnt="0"/>
      <dgm:spPr/>
    </dgm:pt>
    <dgm:pt modelId="{1C178675-B03C-441E-A9E1-CD33CC94EEEE}" type="pres">
      <dgm:prSet presAssocID="{11B3BA9D-7F2A-4230-8BFD-0FCBA1FDD07E}" presName="LevelTwoTextNode" presStyleLbl="node2" presStyleIdx="0" presStyleCnt="2">
        <dgm:presLayoutVars>
          <dgm:chPref val="3"/>
        </dgm:presLayoutVars>
      </dgm:prSet>
      <dgm:spPr/>
      <dgm:t>
        <a:bodyPr/>
        <a:lstStyle/>
        <a:p>
          <a:endParaRPr lang="en-US"/>
        </a:p>
      </dgm:t>
    </dgm:pt>
    <dgm:pt modelId="{398274E4-DF5D-425D-8394-6F4066A48AF2}" type="pres">
      <dgm:prSet presAssocID="{11B3BA9D-7F2A-4230-8BFD-0FCBA1FDD07E}" presName="level3hierChild" presStyleCnt="0"/>
      <dgm:spPr/>
    </dgm:pt>
    <dgm:pt modelId="{15345E09-A1C9-4EB4-AF5D-6F416F2AFFCF}" type="pres">
      <dgm:prSet presAssocID="{4145BD26-E0F6-401F-8292-DA8DD1F08AEA}" presName="conn2-1" presStyleLbl="parChTrans1D3" presStyleIdx="0" presStyleCnt="2"/>
      <dgm:spPr/>
      <dgm:t>
        <a:bodyPr/>
        <a:lstStyle/>
        <a:p>
          <a:endParaRPr lang="en-US"/>
        </a:p>
      </dgm:t>
    </dgm:pt>
    <dgm:pt modelId="{1DCEF037-DE3B-4E06-AAF2-B8164EA12D3B}" type="pres">
      <dgm:prSet presAssocID="{4145BD26-E0F6-401F-8292-DA8DD1F08AEA}" presName="connTx" presStyleLbl="parChTrans1D3" presStyleIdx="0" presStyleCnt="2"/>
      <dgm:spPr/>
      <dgm:t>
        <a:bodyPr/>
        <a:lstStyle/>
        <a:p>
          <a:endParaRPr lang="en-US"/>
        </a:p>
      </dgm:t>
    </dgm:pt>
    <dgm:pt modelId="{D5F6F513-0398-4044-9602-B07E63CE3194}" type="pres">
      <dgm:prSet presAssocID="{2B01CBD3-DDA5-41B7-B7FA-F82289583017}" presName="root2" presStyleCnt="0"/>
      <dgm:spPr/>
    </dgm:pt>
    <dgm:pt modelId="{D7879119-3EFB-445A-A98A-F50D292539DF}" type="pres">
      <dgm:prSet presAssocID="{2B01CBD3-DDA5-41B7-B7FA-F82289583017}" presName="LevelTwoTextNode" presStyleLbl="node3" presStyleIdx="0" presStyleCnt="2">
        <dgm:presLayoutVars>
          <dgm:chPref val="3"/>
        </dgm:presLayoutVars>
      </dgm:prSet>
      <dgm:spPr/>
      <dgm:t>
        <a:bodyPr/>
        <a:lstStyle/>
        <a:p>
          <a:endParaRPr lang="en-US"/>
        </a:p>
      </dgm:t>
    </dgm:pt>
    <dgm:pt modelId="{1A97A5CA-760F-4283-99E9-714D8C1E2768}" type="pres">
      <dgm:prSet presAssocID="{2B01CBD3-DDA5-41B7-B7FA-F82289583017}" presName="level3hierChild" presStyleCnt="0"/>
      <dgm:spPr/>
    </dgm:pt>
    <dgm:pt modelId="{2F308650-C416-4DBB-BB4A-EBA9E65E6FCD}" type="pres">
      <dgm:prSet presAssocID="{C6272B58-3DB3-4535-95B1-29371DFB6670}" presName="conn2-1" presStyleLbl="parChTrans1D2" presStyleIdx="1" presStyleCnt="2"/>
      <dgm:spPr/>
      <dgm:t>
        <a:bodyPr/>
        <a:lstStyle/>
        <a:p>
          <a:endParaRPr lang="en-US"/>
        </a:p>
      </dgm:t>
    </dgm:pt>
    <dgm:pt modelId="{87D9A43D-100C-49F8-A615-627AC02E50EE}" type="pres">
      <dgm:prSet presAssocID="{C6272B58-3DB3-4535-95B1-29371DFB6670}" presName="connTx" presStyleLbl="parChTrans1D2" presStyleIdx="1" presStyleCnt="2"/>
      <dgm:spPr/>
      <dgm:t>
        <a:bodyPr/>
        <a:lstStyle/>
        <a:p>
          <a:endParaRPr lang="en-US"/>
        </a:p>
      </dgm:t>
    </dgm:pt>
    <dgm:pt modelId="{70F3B10D-A517-4D6D-96B6-6F431FAF2A21}" type="pres">
      <dgm:prSet presAssocID="{3AA1DF9D-6861-468F-BC1C-4FE33F82F12B}" presName="root2" presStyleCnt="0"/>
      <dgm:spPr/>
    </dgm:pt>
    <dgm:pt modelId="{00842BCE-94BC-4DF8-8DAE-2847EA300322}" type="pres">
      <dgm:prSet presAssocID="{3AA1DF9D-6861-468F-BC1C-4FE33F82F12B}" presName="LevelTwoTextNode" presStyleLbl="node2" presStyleIdx="1" presStyleCnt="2">
        <dgm:presLayoutVars>
          <dgm:chPref val="3"/>
        </dgm:presLayoutVars>
      </dgm:prSet>
      <dgm:spPr/>
      <dgm:t>
        <a:bodyPr/>
        <a:lstStyle/>
        <a:p>
          <a:endParaRPr lang="en-US"/>
        </a:p>
      </dgm:t>
    </dgm:pt>
    <dgm:pt modelId="{C8A865BD-6FF3-4DC9-99CF-61AB65DD0C60}" type="pres">
      <dgm:prSet presAssocID="{3AA1DF9D-6861-468F-BC1C-4FE33F82F12B}" presName="level3hierChild" presStyleCnt="0"/>
      <dgm:spPr/>
    </dgm:pt>
    <dgm:pt modelId="{85EF837B-B433-4D7B-B0A9-B9CF9624D7BF}" type="pres">
      <dgm:prSet presAssocID="{6F22C8C3-BC68-47CE-9713-0CA61C576CFD}" presName="conn2-1" presStyleLbl="parChTrans1D3" presStyleIdx="1" presStyleCnt="2"/>
      <dgm:spPr/>
      <dgm:t>
        <a:bodyPr/>
        <a:lstStyle/>
        <a:p>
          <a:endParaRPr lang="en-US"/>
        </a:p>
      </dgm:t>
    </dgm:pt>
    <dgm:pt modelId="{82B30401-B9D1-45CF-A467-BBB6526AF16E}" type="pres">
      <dgm:prSet presAssocID="{6F22C8C3-BC68-47CE-9713-0CA61C576CFD}" presName="connTx" presStyleLbl="parChTrans1D3" presStyleIdx="1" presStyleCnt="2"/>
      <dgm:spPr/>
      <dgm:t>
        <a:bodyPr/>
        <a:lstStyle/>
        <a:p>
          <a:endParaRPr lang="en-US"/>
        </a:p>
      </dgm:t>
    </dgm:pt>
    <dgm:pt modelId="{CA90EA84-1282-4695-8C8A-39B5B0031D56}" type="pres">
      <dgm:prSet presAssocID="{C04D9520-BBA5-443A-AB7D-D349BC7E6929}" presName="root2" presStyleCnt="0"/>
      <dgm:spPr/>
    </dgm:pt>
    <dgm:pt modelId="{6502A927-660D-462D-AAFD-0007E6A8C9FD}" type="pres">
      <dgm:prSet presAssocID="{C04D9520-BBA5-443A-AB7D-D349BC7E6929}" presName="LevelTwoTextNode" presStyleLbl="node3" presStyleIdx="1" presStyleCnt="2">
        <dgm:presLayoutVars>
          <dgm:chPref val="3"/>
        </dgm:presLayoutVars>
      </dgm:prSet>
      <dgm:spPr/>
      <dgm:t>
        <a:bodyPr/>
        <a:lstStyle/>
        <a:p>
          <a:endParaRPr lang="en-US"/>
        </a:p>
      </dgm:t>
    </dgm:pt>
    <dgm:pt modelId="{61D6297F-D0F9-4A30-8FDE-FDED5C7CAE56}" type="pres">
      <dgm:prSet presAssocID="{C04D9520-BBA5-443A-AB7D-D349BC7E6929}" presName="level3hierChild" presStyleCnt="0"/>
      <dgm:spPr/>
    </dgm:pt>
  </dgm:ptLst>
  <dgm:cxnLst>
    <dgm:cxn modelId="{D075E331-E0AA-4E7A-9CF5-400E33AE94F8}" type="presOf" srcId="{11B3BA9D-7F2A-4230-8BFD-0FCBA1FDD07E}" destId="{1C178675-B03C-441E-A9E1-CD33CC94EEEE}" srcOrd="0" destOrd="0" presId="urn:microsoft.com/office/officeart/2005/8/layout/hierarchy2"/>
    <dgm:cxn modelId="{AC85BB2E-8147-4178-B5EC-95DA2E52F82E}" type="presOf" srcId="{C6272B58-3DB3-4535-95B1-29371DFB6670}" destId="{87D9A43D-100C-49F8-A615-627AC02E50EE}" srcOrd="1" destOrd="0" presId="urn:microsoft.com/office/officeart/2005/8/layout/hierarchy2"/>
    <dgm:cxn modelId="{5472F790-EB47-45D7-8C3D-6B9053D968AD}" type="presOf" srcId="{9A8DEFE8-937B-4CCC-9010-CD298D92417D}" destId="{049D4CD1-BC3A-457C-8222-9E47D30B422C}" srcOrd="1" destOrd="0" presId="urn:microsoft.com/office/officeart/2005/8/layout/hierarchy2"/>
    <dgm:cxn modelId="{D7AE4255-2739-4186-B9D0-70972BBA3743}" type="presOf" srcId="{3AA1DF9D-6861-468F-BC1C-4FE33F82F12B}" destId="{00842BCE-94BC-4DF8-8DAE-2847EA300322}" srcOrd="0" destOrd="0" presId="urn:microsoft.com/office/officeart/2005/8/layout/hierarchy2"/>
    <dgm:cxn modelId="{78BB2857-7384-41CA-94AA-975DD5AA3AAA}" type="presOf" srcId="{D9DAFAFC-B8E1-4E1F-9863-285110B163CE}" destId="{A8ACDA9A-0739-497F-A341-30D5E0DFCA12}" srcOrd="0" destOrd="0" presId="urn:microsoft.com/office/officeart/2005/8/layout/hierarchy2"/>
    <dgm:cxn modelId="{9CEC525D-4097-48CE-9097-A08C8C3D3597}" type="presOf" srcId="{9A8DEFE8-937B-4CCC-9010-CD298D92417D}" destId="{6BC01649-4F4E-43CD-BE1C-9BBBA5D4A89C}" srcOrd="0" destOrd="0" presId="urn:microsoft.com/office/officeart/2005/8/layout/hierarchy2"/>
    <dgm:cxn modelId="{BA1DB190-64D0-4CF1-9D20-727BD1F0B2D5}" type="presOf" srcId="{2B01CBD3-DDA5-41B7-B7FA-F82289583017}" destId="{D7879119-3EFB-445A-A98A-F50D292539DF}" srcOrd="0" destOrd="0" presId="urn:microsoft.com/office/officeart/2005/8/layout/hierarchy2"/>
    <dgm:cxn modelId="{DB02D0AF-88B1-42B3-B04C-A2C5B93115C9}" type="presOf" srcId="{C04D9520-BBA5-443A-AB7D-D349BC7E6929}" destId="{6502A927-660D-462D-AAFD-0007E6A8C9FD}" srcOrd="0" destOrd="0" presId="urn:microsoft.com/office/officeart/2005/8/layout/hierarchy2"/>
    <dgm:cxn modelId="{D03677E4-E880-431E-815C-BD08456BE0AC}" type="presOf" srcId="{6F22C8C3-BC68-47CE-9713-0CA61C576CFD}" destId="{82B30401-B9D1-45CF-A467-BBB6526AF16E}" srcOrd="1" destOrd="0" presId="urn:microsoft.com/office/officeart/2005/8/layout/hierarchy2"/>
    <dgm:cxn modelId="{AE60FC7E-347D-4B70-8CA4-65F22A9A819D}" srcId="{D9DAFAFC-B8E1-4E1F-9863-285110B163CE}" destId="{BAC02CAE-A65A-42E9-8316-7A94A6BBF662}" srcOrd="0" destOrd="0" parTransId="{09F35C09-C182-4352-8889-69384462582A}" sibTransId="{D1E00FB8-83E3-4973-AA59-6ADE5CA9D048}"/>
    <dgm:cxn modelId="{D993FF79-BA9E-4EFE-890E-39D78D992C86}" srcId="{11B3BA9D-7F2A-4230-8BFD-0FCBA1FDD07E}" destId="{2B01CBD3-DDA5-41B7-B7FA-F82289583017}" srcOrd="0" destOrd="0" parTransId="{4145BD26-E0F6-401F-8292-DA8DD1F08AEA}" sibTransId="{0E665A98-B572-4E09-9DB9-533AAF0BD497}"/>
    <dgm:cxn modelId="{607F77C4-C46E-44DC-B841-109DC2D46531}" srcId="{BAC02CAE-A65A-42E9-8316-7A94A6BBF662}" destId="{3AA1DF9D-6861-468F-BC1C-4FE33F82F12B}" srcOrd="1" destOrd="0" parTransId="{C6272B58-3DB3-4535-95B1-29371DFB6670}" sibTransId="{3B155890-54CC-4B89-AF89-F87BDFADA653}"/>
    <dgm:cxn modelId="{3A2A9F13-0497-4BC5-A71D-97128DC7ACAB}" type="presOf" srcId="{4145BD26-E0F6-401F-8292-DA8DD1F08AEA}" destId="{15345E09-A1C9-4EB4-AF5D-6F416F2AFFCF}" srcOrd="0" destOrd="0" presId="urn:microsoft.com/office/officeart/2005/8/layout/hierarchy2"/>
    <dgm:cxn modelId="{64C79181-80AA-4595-AEE1-35EE95CEC536}" srcId="{BAC02CAE-A65A-42E9-8316-7A94A6BBF662}" destId="{11B3BA9D-7F2A-4230-8BFD-0FCBA1FDD07E}" srcOrd="0" destOrd="0" parTransId="{9A8DEFE8-937B-4CCC-9010-CD298D92417D}" sibTransId="{103C0ECA-B4CA-438E-A027-7D6D3845CBD7}"/>
    <dgm:cxn modelId="{236AAB99-EA09-48F4-9A33-E008789281FE}" srcId="{3AA1DF9D-6861-468F-BC1C-4FE33F82F12B}" destId="{C04D9520-BBA5-443A-AB7D-D349BC7E6929}" srcOrd="0" destOrd="0" parTransId="{6F22C8C3-BC68-47CE-9713-0CA61C576CFD}" sibTransId="{32EC6456-9BA0-447E-8A43-36639F675D77}"/>
    <dgm:cxn modelId="{7DD3B246-11AB-422A-8BD6-3D09696BDA69}" type="presOf" srcId="{BAC02CAE-A65A-42E9-8316-7A94A6BBF662}" destId="{3CD08D96-55EF-4057-A50A-232766EB8E0A}" srcOrd="0" destOrd="0" presId="urn:microsoft.com/office/officeart/2005/8/layout/hierarchy2"/>
    <dgm:cxn modelId="{6AA94069-E668-4788-9EC1-852C4EDDB6D3}" type="presOf" srcId="{4145BD26-E0F6-401F-8292-DA8DD1F08AEA}" destId="{1DCEF037-DE3B-4E06-AAF2-B8164EA12D3B}" srcOrd="1" destOrd="0" presId="urn:microsoft.com/office/officeart/2005/8/layout/hierarchy2"/>
    <dgm:cxn modelId="{B3C8F9F9-29E1-4B21-87AE-79B20797E5C9}" type="presOf" srcId="{6F22C8C3-BC68-47CE-9713-0CA61C576CFD}" destId="{85EF837B-B433-4D7B-B0A9-B9CF9624D7BF}" srcOrd="0" destOrd="0" presId="urn:microsoft.com/office/officeart/2005/8/layout/hierarchy2"/>
    <dgm:cxn modelId="{6690F8A9-F993-40EE-8B96-0FAAA370A87F}" type="presOf" srcId="{C6272B58-3DB3-4535-95B1-29371DFB6670}" destId="{2F308650-C416-4DBB-BB4A-EBA9E65E6FCD}" srcOrd="0" destOrd="0" presId="urn:microsoft.com/office/officeart/2005/8/layout/hierarchy2"/>
    <dgm:cxn modelId="{08E2C946-5045-443C-AEC0-B2B24098D30F}" type="presParOf" srcId="{A8ACDA9A-0739-497F-A341-30D5E0DFCA12}" destId="{66B7FCC0-679E-4328-9655-6655C466B10E}" srcOrd="0" destOrd="0" presId="urn:microsoft.com/office/officeart/2005/8/layout/hierarchy2"/>
    <dgm:cxn modelId="{D8603A88-7AF2-4A18-BFD8-0E3567CAD44A}" type="presParOf" srcId="{66B7FCC0-679E-4328-9655-6655C466B10E}" destId="{3CD08D96-55EF-4057-A50A-232766EB8E0A}" srcOrd="0" destOrd="0" presId="urn:microsoft.com/office/officeart/2005/8/layout/hierarchy2"/>
    <dgm:cxn modelId="{E94787E3-15C4-4626-B75C-3C036B437F6D}" type="presParOf" srcId="{66B7FCC0-679E-4328-9655-6655C466B10E}" destId="{658DB13C-6783-4029-A4E9-3BAD6D9AB76F}" srcOrd="1" destOrd="0" presId="urn:microsoft.com/office/officeart/2005/8/layout/hierarchy2"/>
    <dgm:cxn modelId="{4C398731-4017-458F-A70A-F365FD9D7A43}" type="presParOf" srcId="{658DB13C-6783-4029-A4E9-3BAD6D9AB76F}" destId="{6BC01649-4F4E-43CD-BE1C-9BBBA5D4A89C}" srcOrd="0" destOrd="0" presId="urn:microsoft.com/office/officeart/2005/8/layout/hierarchy2"/>
    <dgm:cxn modelId="{95F7203F-BD51-4DA2-BB07-B98E662FBC63}" type="presParOf" srcId="{6BC01649-4F4E-43CD-BE1C-9BBBA5D4A89C}" destId="{049D4CD1-BC3A-457C-8222-9E47D30B422C}" srcOrd="0" destOrd="0" presId="urn:microsoft.com/office/officeart/2005/8/layout/hierarchy2"/>
    <dgm:cxn modelId="{B0383288-3618-4DFF-829B-B34E880E1A69}" type="presParOf" srcId="{658DB13C-6783-4029-A4E9-3BAD6D9AB76F}" destId="{675AE6D7-C4EA-4AD5-B163-FC237E5E5530}" srcOrd="1" destOrd="0" presId="urn:microsoft.com/office/officeart/2005/8/layout/hierarchy2"/>
    <dgm:cxn modelId="{AABE11B0-8FC3-4255-BBB4-6EA4EFCF3063}" type="presParOf" srcId="{675AE6D7-C4EA-4AD5-B163-FC237E5E5530}" destId="{1C178675-B03C-441E-A9E1-CD33CC94EEEE}" srcOrd="0" destOrd="0" presId="urn:microsoft.com/office/officeart/2005/8/layout/hierarchy2"/>
    <dgm:cxn modelId="{09A4B39D-EBFE-48F8-B424-B6E5E2683407}" type="presParOf" srcId="{675AE6D7-C4EA-4AD5-B163-FC237E5E5530}" destId="{398274E4-DF5D-425D-8394-6F4066A48AF2}" srcOrd="1" destOrd="0" presId="urn:microsoft.com/office/officeart/2005/8/layout/hierarchy2"/>
    <dgm:cxn modelId="{BBA5E4B8-E6B9-4294-A3FA-DF483505FC76}" type="presParOf" srcId="{398274E4-DF5D-425D-8394-6F4066A48AF2}" destId="{15345E09-A1C9-4EB4-AF5D-6F416F2AFFCF}" srcOrd="0" destOrd="0" presId="urn:microsoft.com/office/officeart/2005/8/layout/hierarchy2"/>
    <dgm:cxn modelId="{5C067327-4E3B-4ECA-A710-1D2D0C3DCA99}" type="presParOf" srcId="{15345E09-A1C9-4EB4-AF5D-6F416F2AFFCF}" destId="{1DCEF037-DE3B-4E06-AAF2-B8164EA12D3B}" srcOrd="0" destOrd="0" presId="urn:microsoft.com/office/officeart/2005/8/layout/hierarchy2"/>
    <dgm:cxn modelId="{C5E464D7-F6E4-4B20-9DD6-789E4C782612}" type="presParOf" srcId="{398274E4-DF5D-425D-8394-6F4066A48AF2}" destId="{D5F6F513-0398-4044-9602-B07E63CE3194}" srcOrd="1" destOrd="0" presId="urn:microsoft.com/office/officeart/2005/8/layout/hierarchy2"/>
    <dgm:cxn modelId="{B41F8F5C-017F-4AFD-96AA-DB0F1C1085B1}" type="presParOf" srcId="{D5F6F513-0398-4044-9602-B07E63CE3194}" destId="{D7879119-3EFB-445A-A98A-F50D292539DF}" srcOrd="0" destOrd="0" presId="urn:microsoft.com/office/officeart/2005/8/layout/hierarchy2"/>
    <dgm:cxn modelId="{62F03697-B9BB-43FE-ABF3-0D8BA4512410}" type="presParOf" srcId="{D5F6F513-0398-4044-9602-B07E63CE3194}" destId="{1A97A5CA-760F-4283-99E9-714D8C1E2768}" srcOrd="1" destOrd="0" presId="urn:microsoft.com/office/officeart/2005/8/layout/hierarchy2"/>
    <dgm:cxn modelId="{0061C53C-842C-47DB-9481-966DC28F392F}" type="presParOf" srcId="{658DB13C-6783-4029-A4E9-3BAD6D9AB76F}" destId="{2F308650-C416-4DBB-BB4A-EBA9E65E6FCD}" srcOrd="2" destOrd="0" presId="urn:microsoft.com/office/officeart/2005/8/layout/hierarchy2"/>
    <dgm:cxn modelId="{7E919522-B803-4238-98CC-87F3C3EBB0FC}" type="presParOf" srcId="{2F308650-C416-4DBB-BB4A-EBA9E65E6FCD}" destId="{87D9A43D-100C-49F8-A615-627AC02E50EE}" srcOrd="0" destOrd="0" presId="urn:microsoft.com/office/officeart/2005/8/layout/hierarchy2"/>
    <dgm:cxn modelId="{3E9BD70B-4E67-425D-A780-E18363AFC1C0}" type="presParOf" srcId="{658DB13C-6783-4029-A4E9-3BAD6D9AB76F}" destId="{70F3B10D-A517-4D6D-96B6-6F431FAF2A21}" srcOrd="3" destOrd="0" presId="urn:microsoft.com/office/officeart/2005/8/layout/hierarchy2"/>
    <dgm:cxn modelId="{E9FC92CB-28B1-47A2-8E22-1D7C494EF210}" type="presParOf" srcId="{70F3B10D-A517-4D6D-96B6-6F431FAF2A21}" destId="{00842BCE-94BC-4DF8-8DAE-2847EA300322}" srcOrd="0" destOrd="0" presId="urn:microsoft.com/office/officeart/2005/8/layout/hierarchy2"/>
    <dgm:cxn modelId="{562CE494-61A5-4C3F-B1FE-311ECEA2298F}" type="presParOf" srcId="{70F3B10D-A517-4D6D-96B6-6F431FAF2A21}" destId="{C8A865BD-6FF3-4DC9-99CF-61AB65DD0C60}" srcOrd="1" destOrd="0" presId="urn:microsoft.com/office/officeart/2005/8/layout/hierarchy2"/>
    <dgm:cxn modelId="{8D4D6599-5933-4833-9CAA-9C2D7847F6FF}" type="presParOf" srcId="{C8A865BD-6FF3-4DC9-99CF-61AB65DD0C60}" destId="{85EF837B-B433-4D7B-B0A9-B9CF9624D7BF}" srcOrd="0" destOrd="0" presId="urn:microsoft.com/office/officeart/2005/8/layout/hierarchy2"/>
    <dgm:cxn modelId="{6C870DC1-95E3-436D-9E42-ABCBAF4967CE}" type="presParOf" srcId="{85EF837B-B433-4D7B-B0A9-B9CF9624D7BF}" destId="{82B30401-B9D1-45CF-A467-BBB6526AF16E}" srcOrd="0" destOrd="0" presId="urn:microsoft.com/office/officeart/2005/8/layout/hierarchy2"/>
    <dgm:cxn modelId="{6BC58562-ED12-43D6-85BB-9F4A0E1A4D4D}" type="presParOf" srcId="{C8A865BD-6FF3-4DC9-99CF-61AB65DD0C60}" destId="{CA90EA84-1282-4695-8C8A-39B5B0031D56}" srcOrd="1" destOrd="0" presId="urn:microsoft.com/office/officeart/2005/8/layout/hierarchy2"/>
    <dgm:cxn modelId="{E5FE196A-7F98-4218-BE2D-913E443F4A10}" type="presParOf" srcId="{CA90EA84-1282-4695-8C8A-39B5B0031D56}" destId="{6502A927-660D-462D-AAFD-0007E6A8C9FD}" srcOrd="0" destOrd="0" presId="urn:microsoft.com/office/officeart/2005/8/layout/hierarchy2"/>
    <dgm:cxn modelId="{345DD57C-89AD-4A96-A474-A1D109ADC611}" type="presParOf" srcId="{CA90EA84-1282-4695-8C8A-39B5B0031D56}" destId="{61D6297F-D0F9-4A30-8FDE-FDED5C7CAE5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08D96-55EF-4057-A50A-232766EB8E0A}">
      <dsp:nvSpPr>
        <dsp:cNvPr id="0" name=""/>
        <dsp:cNvSpPr/>
      </dsp:nvSpPr>
      <dsp:spPr>
        <a:xfrm>
          <a:off x="4085" y="1722097"/>
          <a:ext cx="2163534" cy="108176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Research Purpose</a:t>
          </a:r>
          <a:endParaRPr lang="en-US" sz="3200" kern="1200" dirty="0"/>
        </a:p>
      </dsp:txBody>
      <dsp:txXfrm>
        <a:off x="35769" y="1753781"/>
        <a:ext cx="2100166" cy="1018399"/>
      </dsp:txXfrm>
    </dsp:sp>
    <dsp:sp modelId="{6BC01649-4F4E-43CD-BE1C-9BBBA5D4A89C}">
      <dsp:nvSpPr>
        <dsp:cNvPr id="0" name=""/>
        <dsp:cNvSpPr/>
      </dsp:nvSpPr>
      <dsp:spPr>
        <a:xfrm rot="19457599">
          <a:off x="2067446" y="1930462"/>
          <a:ext cx="1065760" cy="43022"/>
        </a:xfrm>
        <a:custGeom>
          <a:avLst/>
          <a:gdLst/>
          <a:ahLst/>
          <a:cxnLst/>
          <a:rect l="0" t="0" r="0" b="0"/>
          <a:pathLst>
            <a:path>
              <a:moveTo>
                <a:pt x="0" y="21511"/>
              </a:moveTo>
              <a:lnTo>
                <a:pt x="1065760" y="21511"/>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682" y="1925329"/>
        <a:ext cx="53288" cy="53288"/>
      </dsp:txXfrm>
    </dsp:sp>
    <dsp:sp modelId="{1C178675-B03C-441E-A9E1-CD33CC94EEEE}">
      <dsp:nvSpPr>
        <dsp:cNvPr id="0" name=""/>
        <dsp:cNvSpPr/>
      </dsp:nvSpPr>
      <dsp:spPr>
        <a:xfrm>
          <a:off x="3033032" y="1100081"/>
          <a:ext cx="2163534" cy="108176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Test of Theory</a:t>
          </a:r>
          <a:endParaRPr lang="en-US" sz="3200" kern="1200" dirty="0"/>
        </a:p>
      </dsp:txBody>
      <dsp:txXfrm>
        <a:off x="3064716" y="1131765"/>
        <a:ext cx="2100166" cy="1018399"/>
      </dsp:txXfrm>
    </dsp:sp>
    <dsp:sp modelId="{15345E09-A1C9-4EB4-AF5D-6F416F2AFFCF}">
      <dsp:nvSpPr>
        <dsp:cNvPr id="0" name=""/>
        <dsp:cNvSpPr/>
      </dsp:nvSpPr>
      <dsp:spPr>
        <a:xfrm>
          <a:off x="5196567" y="1619454"/>
          <a:ext cx="865413" cy="43022"/>
        </a:xfrm>
        <a:custGeom>
          <a:avLst/>
          <a:gdLst/>
          <a:ahLst/>
          <a:cxnLst/>
          <a:rect l="0" t="0" r="0" b="0"/>
          <a:pathLst>
            <a:path>
              <a:moveTo>
                <a:pt x="0" y="21511"/>
              </a:moveTo>
              <a:lnTo>
                <a:pt x="865413" y="21511"/>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7638" y="1619330"/>
        <a:ext cx="43270" cy="43270"/>
      </dsp:txXfrm>
    </dsp:sp>
    <dsp:sp modelId="{D7879119-3EFB-445A-A98A-F50D292539DF}">
      <dsp:nvSpPr>
        <dsp:cNvPr id="0" name=""/>
        <dsp:cNvSpPr/>
      </dsp:nvSpPr>
      <dsp:spPr>
        <a:xfrm>
          <a:off x="6061980" y="1100081"/>
          <a:ext cx="2163534" cy="108176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Relevant Sample</a:t>
          </a:r>
          <a:endParaRPr lang="en-US" sz="3200" kern="1200" dirty="0"/>
        </a:p>
      </dsp:txBody>
      <dsp:txXfrm>
        <a:off x="6093664" y="1131765"/>
        <a:ext cx="2100166" cy="1018399"/>
      </dsp:txXfrm>
    </dsp:sp>
    <dsp:sp modelId="{2F308650-C416-4DBB-BB4A-EBA9E65E6FCD}">
      <dsp:nvSpPr>
        <dsp:cNvPr id="0" name=""/>
        <dsp:cNvSpPr/>
      </dsp:nvSpPr>
      <dsp:spPr>
        <a:xfrm rot="2142401">
          <a:off x="2067446" y="2552478"/>
          <a:ext cx="1065760" cy="43022"/>
        </a:xfrm>
        <a:custGeom>
          <a:avLst/>
          <a:gdLst/>
          <a:ahLst/>
          <a:cxnLst/>
          <a:rect l="0" t="0" r="0" b="0"/>
          <a:pathLst>
            <a:path>
              <a:moveTo>
                <a:pt x="0" y="21511"/>
              </a:moveTo>
              <a:lnTo>
                <a:pt x="1065760" y="21511"/>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73682" y="2547345"/>
        <a:ext cx="53288" cy="53288"/>
      </dsp:txXfrm>
    </dsp:sp>
    <dsp:sp modelId="{00842BCE-94BC-4DF8-8DAE-2847EA300322}">
      <dsp:nvSpPr>
        <dsp:cNvPr id="0" name=""/>
        <dsp:cNvSpPr/>
      </dsp:nvSpPr>
      <dsp:spPr>
        <a:xfrm>
          <a:off x="3033032" y="2344114"/>
          <a:ext cx="2163534" cy="108176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Descriptive</a:t>
          </a:r>
          <a:endParaRPr lang="en-US" sz="3200" kern="1200" dirty="0"/>
        </a:p>
      </dsp:txBody>
      <dsp:txXfrm>
        <a:off x="3064716" y="2375798"/>
        <a:ext cx="2100166" cy="1018399"/>
      </dsp:txXfrm>
    </dsp:sp>
    <dsp:sp modelId="{85EF837B-B433-4D7B-B0A9-B9CF9624D7BF}">
      <dsp:nvSpPr>
        <dsp:cNvPr id="0" name=""/>
        <dsp:cNvSpPr/>
      </dsp:nvSpPr>
      <dsp:spPr>
        <a:xfrm>
          <a:off x="5196567" y="2863486"/>
          <a:ext cx="865413" cy="43022"/>
        </a:xfrm>
        <a:custGeom>
          <a:avLst/>
          <a:gdLst/>
          <a:ahLst/>
          <a:cxnLst/>
          <a:rect l="0" t="0" r="0" b="0"/>
          <a:pathLst>
            <a:path>
              <a:moveTo>
                <a:pt x="0" y="21511"/>
              </a:moveTo>
              <a:lnTo>
                <a:pt x="865413" y="21511"/>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7638" y="2863362"/>
        <a:ext cx="43270" cy="43270"/>
      </dsp:txXfrm>
    </dsp:sp>
    <dsp:sp modelId="{6502A927-660D-462D-AAFD-0007E6A8C9FD}">
      <dsp:nvSpPr>
        <dsp:cNvPr id="0" name=""/>
        <dsp:cNvSpPr/>
      </dsp:nvSpPr>
      <dsp:spPr>
        <a:xfrm>
          <a:off x="6061980" y="2344114"/>
          <a:ext cx="2163534" cy="108176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Random Sample</a:t>
          </a:r>
          <a:endParaRPr lang="en-US" sz="3200" kern="1200" dirty="0"/>
        </a:p>
      </dsp:txBody>
      <dsp:txXfrm>
        <a:off x="6093664" y="2375798"/>
        <a:ext cx="2100166" cy="1018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25" tIns="45712" rIns="91425" bIns="45712" rtlCol="0"/>
          <a:lstStyle>
            <a:lvl1pPr algn="r">
              <a:defRPr sz="1200"/>
            </a:lvl1pPr>
          </a:lstStyle>
          <a:p>
            <a:fld id="{4BE01CC5-2296-4940-9EA0-EF69C22114F1}" type="datetimeFigureOut">
              <a:rPr lang="en-US" smtClean="0"/>
              <a:t>9/17/2017</a:t>
            </a:fld>
            <a:endParaRPr lang="en-US"/>
          </a:p>
        </p:txBody>
      </p:sp>
      <p:sp>
        <p:nvSpPr>
          <p:cNvPr id="4" name="Footer Placeholder 3"/>
          <p:cNvSpPr>
            <a:spLocks noGrp="1"/>
          </p:cNvSpPr>
          <p:nvPr>
            <p:ph type="ftr" sz="quarter" idx="2"/>
          </p:nvPr>
        </p:nvSpPr>
        <p:spPr>
          <a:xfrm>
            <a:off x="0" y="8829676"/>
            <a:ext cx="2971800" cy="465138"/>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6"/>
            <a:ext cx="2971800" cy="465138"/>
          </a:xfrm>
          <a:prstGeom prst="rect">
            <a:avLst/>
          </a:prstGeom>
        </p:spPr>
        <p:txBody>
          <a:bodyPr vert="horz" lIns="91425" tIns="45712" rIns="91425" bIns="45712" rtlCol="0" anchor="b"/>
          <a:lstStyle>
            <a:lvl1pPr algn="r">
              <a:defRPr sz="1200"/>
            </a:lvl1pPr>
          </a:lstStyle>
          <a:p>
            <a:fld id="{900D51D5-94B6-4901-ABBC-B93A4F0795A6}" type="slidenum">
              <a:rPr lang="en-US" smtClean="0"/>
              <a:t>‹#›</a:t>
            </a:fld>
            <a:endParaRPr lang="en-US"/>
          </a:p>
        </p:txBody>
      </p:sp>
    </p:spTree>
    <p:extLst>
      <p:ext uri="{BB962C8B-B14F-4D97-AF65-F5344CB8AC3E}">
        <p14:creationId xmlns:p14="http://schemas.microsoft.com/office/powerpoint/2010/main" val="2014295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a:defRPr sz="1200"/>
            </a:lvl1pPr>
          </a:lstStyle>
          <a:p>
            <a:pPr>
              <a:defRPr/>
            </a:pPr>
            <a:fld id="{F863B7EB-2BD9-48E9-940D-EFDE81AB9CDA}" type="datetimeFigureOut">
              <a:rPr lang="en-US"/>
              <a:pPr>
                <a:defRPr/>
              </a:pPr>
              <a:t>9/17/2017</a:t>
            </a:fld>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29968"/>
            <a:ext cx="2971800" cy="46482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829968"/>
            <a:ext cx="2971800" cy="46482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a:defRPr sz="1200"/>
            </a:lvl1pPr>
          </a:lstStyle>
          <a:p>
            <a:pPr>
              <a:defRPr/>
            </a:pPr>
            <a:fld id="{1DF24B53-728C-4A1E-9167-E705E19846A3}" type="slidenum">
              <a:rPr lang="en-US"/>
              <a:pPr>
                <a:defRPr/>
              </a:pPr>
              <a:t>‹#›</a:t>
            </a:fld>
            <a:endParaRPr lang="en-US"/>
          </a:p>
        </p:txBody>
      </p:sp>
    </p:spTree>
    <p:extLst>
      <p:ext uri="{BB962C8B-B14F-4D97-AF65-F5344CB8AC3E}">
        <p14:creationId xmlns:p14="http://schemas.microsoft.com/office/powerpoint/2010/main" val="114676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1888E-3DA4-4109-B7AA-B5466B6139FF}" type="slidenum">
              <a:rPr lang="en-US" smtClean="0"/>
              <a:t>1</a:t>
            </a:fld>
            <a:endParaRPr lang="en-US" dirty="0"/>
          </a:p>
        </p:txBody>
      </p:sp>
    </p:spTree>
    <p:extLst>
      <p:ext uri="{BB962C8B-B14F-4D97-AF65-F5344CB8AC3E}">
        <p14:creationId xmlns:p14="http://schemas.microsoft.com/office/powerpoint/2010/main" val="246982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10</a:t>
            </a:fld>
            <a:endParaRPr lang="en-US"/>
          </a:p>
        </p:txBody>
      </p:sp>
    </p:spTree>
    <p:extLst>
      <p:ext uri="{BB962C8B-B14F-4D97-AF65-F5344CB8AC3E}">
        <p14:creationId xmlns:p14="http://schemas.microsoft.com/office/powerpoint/2010/main" val="1030744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11</a:t>
            </a:fld>
            <a:endParaRPr lang="en-US"/>
          </a:p>
        </p:txBody>
      </p:sp>
    </p:spTree>
    <p:extLst>
      <p:ext uri="{BB962C8B-B14F-4D97-AF65-F5344CB8AC3E}">
        <p14:creationId xmlns:p14="http://schemas.microsoft.com/office/powerpoint/2010/main" val="328118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12</a:t>
            </a:fld>
            <a:endParaRPr lang="en-US"/>
          </a:p>
        </p:txBody>
      </p:sp>
    </p:spTree>
    <p:extLst>
      <p:ext uri="{BB962C8B-B14F-4D97-AF65-F5344CB8AC3E}">
        <p14:creationId xmlns:p14="http://schemas.microsoft.com/office/powerpoint/2010/main" val="260880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13</a:t>
            </a:fld>
            <a:endParaRPr lang="en-US"/>
          </a:p>
        </p:txBody>
      </p:sp>
    </p:spTree>
    <p:extLst>
      <p:ext uri="{BB962C8B-B14F-4D97-AF65-F5344CB8AC3E}">
        <p14:creationId xmlns:p14="http://schemas.microsoft.com/office/powerpoint/2010/main" val="52988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14</a:t>
            </a:fld>
            <a:endParaRPr lang="en-US"/>
          </a:p>
        </p:txBody>
      </p:sp>
    </p:spTree>
    <p:extLst>
      <p:ext uri="{BB962C8B-B14F-4D97-AF65-F5344CB8AC3E}">
        <p14:creationId xmlns:p14="http://schemas.microsoft.com/office/powerpoint/2010/main" val="281431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15</a:t>
            </a:fld>
            <a:endParaRPr lang="en-US"/>
          </a:p>
        </p:txBody>
      </p:sp>
    </p:spTree>
    <p:extLst>
      <p:ext uri="{BB962C8B-B14F-4D97-AF65-F5344CB8AC3E}">
        <p14:creationId xmlns:p14="http://schemas.microsoft.com/office/powerpoint/2010/main" val="278634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16</a:t>
            </a:fld>
            <a:endParaRPr lang="en-US"/>
          </a:p>
        </p:txBody>
      </p:sp>
    </p:spTree>
    <p:extLst>
      <p:ext uri="{BB962C8B-B14F-4D97-AF65-F5344CB8AC3E}">
        <p14:creationId xmlns:p14="http://schemas.microsoft.com/office/powerpoint/2010/main" val="4111537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17</a:t>
            </a:fld>
            <a:endParaRPr lang="en-US"/>
          </a:p>
        </p:txBody>
      </p:sp>
    </p:spTree>
    <p:extLst>
      <p:ext uri="{BB962C8B-B14F-4D97-AF65-F5344CB8AC3E}">
        <p14:creationId xmlns:p14="http://schemas.microsoft.com/office/powerpoint/2010/main" val="86070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18</a:t>
            </a:fld>
            <a:endParaRPr lang="en-US"/>
          </a:p>
        </p:txBody>
      </p:sp>
    </p:spTree>
    <p:extLst>
      <p:ext uri="{BB962C8B-B14F-4D97-AF65-F5344CB8AC3E}">
        <p14:creationId xmlns:p14="http://schemas.microsoft.com/office/powerpoint/2010/main" val="300527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19</a:t>
            </a:fld>
            <a:endParaRPr lang="en-US"/>
          </a:p>
        </p:txBody>
      </p:sp>
    </p:spTree>
    <p:extLst>
      <p:ext uri="{BB962C8B-B14F-4D97-AF65-F5344CB8AC3E}">
        <p14:creationId xmlns:p14="http://schemas.microsoft.com/office/powerpoint/2010/main" val="153077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1888E-3DA4-4109-B7AA-B5466B6139FF}" type="slidenum">
              <a:rPr lang="en-US" smtClean="0"/>
              <a:t>2</a:t>
            </a:fld>
            <a:endParaRPr lang="en-US" dirty="0"/>
          </a:p>
        </p:txBody>
      </p:sp>
    </p:spTree>
    <p:extLst>
      <p:ext uri="{BB962C8B-B14F-4D97-AF65-F5344CB8AC3E}">
        <p14:creationId xmlns:p14="http://schemas.microsoft.com/office/powerpoint/2010/main" val="2819339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20</a:t>
            </a:fld>
            <a:endParaRPr lang="en-US"/>
          </a:p>
        </p:txBody>
      </p:sp>
    </p:spTree>
    <p:extLst>
      <p:ext uri="{BB962C8B-B14F-4D97-AF65-F5344CB8AC3E}">
        <p14:creationId xmlns:p14="http://schemas.microsoft.com/office/powerpoint/2010/main" val="96930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21</a:t>
            </a:fld>
            <a:endParaRPr lang="en-US"/>
          </a:p>
        </p:txBody>
      </p:sp>
    </p:spTree>
    <p:extLst>
      <p:ext uri="{BB962C8B-B14F-4D97-AF65-F5344CB8AC3E}">
        <p14:creationId xmlns:p14="http://schemas.microsoft.com/office/powerpoint/2010/main" val="3930948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22</a:t>
            </a:fld>
            <a:endParaRPr lang="en-US"/>
          </a:p>
        </p:txBody>
      </p:sp>
    </p:spTree>
    <p:extLst>
      <p:ext uri="{BB962C8B-B14F-4D97-AF65-F5344CB8AC3E}">
        <p14:creationId xmlns:p14="http://schemas.microsoft.com/office/powerpoint/2010/main" val="214366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24</a:t>
            </a:fld>
            <a:endParaRPr lang="en-US"/>
          </a:p>
        </p:txBody>
      </p:sp>
    </p:spTree>
    <p:extLst>
      <p:ext uri="{BB962C8B-B14F-4D97-AF65-F5344CB8AC3E}">
        <p14:creationId xmlns:p14="http://schemas.microsoft.com/office/powerpoint/2010/main" val="351800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25</a:t>
            </a:fld>
            <a:endParaRPr lang="en-US"/>
          </a:p>
        </p:txBody>
      </p:sp>
    </p:spTree>
    <p:extLst>
      <p:ext uri="{BB962C8B-B14F-4D97-AF65-F5344CB8AC3E}">
        <p14:creationId xmlns:p14="http://schemas.microsoft.com/office/powerpoint/2010/main" val="4256876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26</a:t>
            </a:fld>
            <a:endParaRPr lang="en-US"/>
          </a:p>
        </p:txBody>
      </p:sp>
    </p:spTree>
    <p:extLst>
      <p:ext uri="{BB962C8B-B14F-4D97-AF65-F5344CB8AC3E}">
        <p14:creationId xmlns:p14="http://schemas.microsoft.com/office/powerpoint/2010/main" val="3213155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27</a:t>
            </a:fld>
            <a:endParaRPr lang="en-US"/>
          </a:p>
        </p:txBody>
      </p:sp>
    </p:spTree>
    <p:extLst>
      <p:ext uri="{BB962C8B-B14F-4D97-AF65-F5344CB8AC3E}">
        <p14:creationId xmlns:p14="http://schemas.microsoft.com/office/powerpoint/2010/main" val="3005273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28</a:t>
            </a:fld>
            <a:endParaRPr lang="en-US"/>
          </a:p>
        </p:txBody>
      </p:sp>
    </p:spTree>
    <p:extLst>
      <p:ext uri="{BB962C8B-B14F-4D97-AF65-F5344CB8AC3E}">
        <p14:creationId xmlns:p14="http://schemas.microsoft.com/office/powerpoint/2010/main" val="3303475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29</a:t>
            </a:fld>
            <a:endParaRPr lang="en-US"/>
          </a:p>
        </p:txBody>
      </p:sp>
    </p:spTree>
    <p:extLst>
      <p:ext uri="{BB962C8B-B14F-4D97-AF65-F5344CB8AC3E}">
        <p14:creationId xmlns:p14="http://schemas.microsoft.com/office/powerpoint/2010/main" val="1188993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30</a:t>
            </a:fld>
            <a:endParaRPr lang="en-US"/>
          </a:p>
        </p:txBody>
      </p:sp>
    </p:spTree>
    <p:extLst>
      <p:ext uri="{BB962C8B-B14F-4D97-AF65-F5344CB8AC3E}">
        <p14:creationId xmlns:p14="http://schemas.microsoft.com/office/powerpoint/2010/main" val="20232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a:t>
            </a:fld>
            <a:endParaRPr lang="en-US"/>
          </a:p>
        </p:txBody>
      </p:sp>
    </p:spTree>
    <p:extLst>
      <p:ext uri="{BB962C8B-B14F-4D97-AF65-F5344CB8AC3E}">
        <p14:creationId xmlns:p14="http://schemas.microsoft.com/office/powerpoint/2010/main" val="408261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31</a:t>
            </a:fld>
            <a:endParaRPr lang="en-US"/>
          </a:p>
        </p:txBody>
      </p:sp>
    </p:spTree>
    <p:extLst>
      <p:ext uri="{BB962C8B-B14F-4D97-AF65-F5344CB8AC3E}">
        <p14:creationId xmlns:p14="http://schemas.microsoft.com/office/powerpoint/2010/main" val="309694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32</a:t>
            </a:fld>
            <a:endParaRPr lang="en-US"/>
          </a:p>
        </p:txBody>
      </p:sp>
    </p:spTree>
    <p:extLst>
      <p:ext uri="{BB962C8B-B14F-4D97-AF65-F5344CB8AC3E}">
        <p14:creationId xmlns:p14="http://schemas.microsoft.com/office/powerpoint/2010/main" val="3661417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34</a:t>
            </a:fld>
            <a:endParaRPr lang="en-US"/>
          </a:p>
        </p:txBody>
      </p:sp>
    </p:spTree>
    <p:extLst>
      <p:ext uri="{BB962C8B-B14F-4D97-AF65-F5344CB8AC3E}">
        <p14:creationId xmlns:p14="http://schemas.microsoft.com/office/powerpoint/2010/main" val="351800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35</a:t>
            </a:fld>
            <a:endParaRPr lang="en-US"/>
          </a:p>
        </p:txBody>
      </p:sp>
    </p:spTree>
    <p:extLst>
      <p:ext uri="{BB962C8B-B14F-4D97-AF65-F5344CB8AC3E}">
        <p14:creationId xmlns:p14="http://schemas.microsoft.com/office/powerpoint/2010/main" val="3005273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36</a:t>
            </a:fld>
            <a:endParaRPr lang="en-US"/>
          </a:p>
        </p:txBody>
      </p:sp>
    </p:spTree>
    <p:extLst>
      <p:ext uri="{BB962C8B-B14F-4D97-AF65-F5344CB8AC3E}">
        <p14:creationId xmlns:p14="http://schemas.microsoft.com/office/powerpoint/2010/main" val="1188993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37</a:t>
            </a:fld>
            <a:endParaRPr lang="en-US"/>
          </a:p>
        </p:txBody>
      </p:sp>
    </p:spTree>
    <p:extLst>
      <p:ext uri="{BB962C8B-B14F-4D97-AF65-F5344CB8AC3E}">
        <p14:creationId xmlns:p14="http://schemas.microsoft.com/office/powerpoint/2010/main" val="1188993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38</a:t>
            </a:fld>
            <a:endParaRPr lang="en-US"/>
          </a:p>
        </p:txBody>
      </p:sp>
    </p:spTree>
    <p:extLst>
      <p:ext uri="{BB962C8B-B14F-4D97-AF65-F5344CB8AC3E}">
        <p14:creationId xmlns:p14="http://schemas.microsoft.com/office/powerpoint/2010/main" val="1188993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39</a:t>
            </a:fld>
            <a:endParaRPr lang="en-US"/>
          </a:p>
        </p:txBody>
      </p:sp>
    </p:spTree>
    <p:extLst>
      <p:ext uri="{BB962C8B-B14F-4D97-AF65-F5344CB8AC3E}">
        <p14:creationId xmlns:p14="http://schemas.microsoft.com/office/powerpoint/2010/main" val="1188993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40</a:t>
            </a:fld>
            <a:endParaRPr lang="en-US"/>
          </a:p>
        </p:txBody>
      </p:sp>
    </p:spTree>
    <p:extLst>
      <p:ext uri="{BB962C8B-B14F-4D97-AF65-F5344CB8AC3E}">
        <p14:creationId xmlns:p14="http://schemas.microsoft.com/office/powerpoint/2010/main" val="864945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41</a:t>
            </a:fld>
            <a:endParaRPr lang="en-US"/>
          </a:p>
        </p:txBody>
      </p:sp>
    </p:spTree>
    <p:extLst>
      <p:ext uri="{BB962C8B-B14F-4D97-AF65-F5344CB8AC3E}">
        <p14:creationId xmlns:p14="http://schemas.microsoft.com/office/powerpoint/2010/main" val="70294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a:t>
            </a:fld>
            <a:endParaRPr lang="en-US"/>
          </a:p>
        </p:txBody>
      </p:sp>
    </p:spTree>
    <p:extLst>
      <p:ext uri="{BB962C8B-B14F-4D97-AF65-F5344CB8AC3E}">
        <p14:creationId xmlns:p14="http://schemas.microsoft.com/office/powerpoint/2010/main" val="2862062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42</a:t>
            </a:fld>
            <a:endParaRPr lang="en-US"/>
          </a:p>
        </p:txBody>
      </p:sp>
    </p:spTree>
    <p:extLst>
      <p:ext uri="{BB962C8B-B14F-4D97-AF65-F5344CB8AC3E}">
        <p14:creationId xmlns:p14="http://schemas.microsoft.com/office/powerpoint/2010/main" val="351800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43</a:t>
            </a:fld>
            <a:endParaRPr lang="en-US"/>
          </a:p>
        </p:txBody>
      </p:sp>
    </p:spTree>
    <p:extLst>
      <p:ext uri="{BB962C8B-B14F-4D97-AF65-F5344CB8AC3E}">
        <p14:creationId xmlns:p14="http://schemas.microsoft.com/office/powerpoint/2010/main" val="3005273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44</a:t>
            </a:fld>
            <a:endParaRPr lang="en-US"/>
          </a:p>
        </p:txBody>
      </p:sp>
    </p:spTree>
    <p:extLst>
      <p:ext uri="{BB962C8B-B14F-4D97-AF65-F5344CB8AC3E}">
        <p14:creationId xmlns:p14="http://schemas.microsoft.com/office/powerpoint/2010/main" val="1188993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45</a:t>
            </a:fld>
            <a:endParaRPr lang="en-US"/>
          </a:p>
        </p:txBody>
      </p:sp>
    </p:spTree>
    <p:extLst>
      <p:ext uri="{BB962C8B-B14F-4D97-AF65-F5344CB8AC3E}">
        <p14:creationId xmlns:p14="http://schemas.microsoft.com/office/powerpoint/2010/main" val="351800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46</a:t>
            </a:fld>
            <a:endParaRPr lang="en-US"/>
          </a:p>
        </p:txBody>
      </p:sp>
    </p:spTree>
    <p:extLst>
      <p:ext uri="{BB962C8B-B14F-4D97-AF65-F5344CB8AC3E}">
        <p14:creationId xmlns:p14="http://schemas.microsoft.com/office/powerpoint/2010/main" val="3005273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47</a:t>
            </a:fld>
            <a:endParaRPr lang="en-US"/>
          </a:p>
        </p:txBody>
      </p:sp>
    </p:spTree>
    <p:extLst>
      <p:ext uri="{BB962C8B-B14F-4D97-AF65-F5344CB8AC3E}">
        <p14:creationId xmlns:p14="http://schemas.microsoft.com/office/powerpoint/2010/main" val="4247401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521888E-3DA4-4109-B7AA-B5466B6139FF}" type="slidenum">
              <a:rPr lang="en-US" smtClean="0"/>
              <a:t>48</a:t>
            </a:fld>
            <a:endParaRPr lang="en-US"/>
          </a:p>
        </p:txBody>
      </p:sp>
    </p:spTree>
    <p:extLst>
      <p:ext uri="{BB962C8B-B14F-4D97-AF65-F5344CB8AC3E}">
        <p14:creationId xmlns:p14="http://schemas.microsoft.com/office/powerpoint/2010/main" val="1931004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49</a:t>
            </a:fld>
            <a:endParaRPr lang="en-US"/>
          </a:p>
        </p:txBody>
      </p:sp>
    </p:spTree>
    <p:extLst>
      <p:ext uri="{BB962C8B-B14F-4D97-AF65-F5344CB8AC3E}">
        <p14:creationId xmlns:p14="http://schemas.microsoft.com/office/powerpoint/2010/main" val="1956009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50</a:t>
            </a:fld>
            <a:endParaRPr lang="en-US"/>
          </a:p>
        </p:txBody>
      </p:sp>
    </p:spTree>
    <p:extLst>
      <p:ext uri="{BB962C8B-B14F-4D97-AF65-F5344CB8AC3E}">
        <p14:creationId xmlns:p14="http://schemas.microsoft.com/office/powerpoint/2010/main" val="2317689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51</a:t>
            </a:fld>
            <a:endParaRPr lang="en-US"/>
          </a:p>
        </p:txBody>
      </p:sp>
    </p:spTree>
    <p:extLst>
      <p:ext uri="{BB962C8B-B14F-4D97-AF65-F5344CB8AC3E}">
        <p14:creationId xmlns:p14="http://schemas.microsoft.com/office/powerpoint/2010/main" val="81329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a:t>
            </a:fld>
            <a:endParaRPr lang="en-US"/>
          </a:p>
        </p:txBody>
      </p:sp>
    </p:spTree>
    <p:extLst>
      <p:ext uri="{BB962C8B-B14F-4D97-AF65-F5344CB8AC3E}">
        <p14:creationId xmlns:p14="http://schemas.microsoft.com/office/powerpoint/2010/main" val="788992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52</a:t>
            </a:fld>
            <a:endParaRPr lang="en-US"/>
          </a:p>
        </p:txBody>
      </p:sp>
    </p:spTree>
    <p:extLst>
      <p:ext uri="{BB962C8B-B14F-4D97-AF65-F5344CB8AC3E}">
        <p14:creationId xmlns:p14="http://schemas.microsoft.com/office/powerpoint/2010/main" val="2972433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53</a:t>
            </a:fld>
            <a:endParaRPr lang="en-US"/>
          </a:p>
        </p:txBody>
      </p:sp>
    </p:spTree>
    <p:extLst>
      <p:ext uri="{BB962C8B-B14F-4D97-AF65-F5344CB8AC3E}">
        <p14:creationId xmlns:p14="http://schemas.microsoft.com/office/powerpoint/2010/main" val="3859257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54</a:t>
            </a:fld>
            <a:endParaRPr lang="en-US"/>
          </a:p>
        </p:txBody>
      </p:sp>
    </p:spTree>
    <p:extLst>
      <p:ext uri="{BB962C8B-B14F-4D97-AF65-F5344CB8AC3E}">
        <p14:creationId xmlns:p14="http://schemas.microsoft.com/office/powerpoint/2010/main" val="4100777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55</a:t>
            </a:fld>
            <a:endParaRPr lang="en-US"/>
          </a:p>
        </p:txBody>
      </p:sp>
    </p:spTree>
    <p:extLst>
      <p:ext uri="{BB962C8B-B14F-4D97-AF65-F5344CB8AC3E}">
        <p14:creationId xmlns:p14="http://schemas.microsoft.com/office/powerpoint/2010/main" val="1032441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56</a:t>
            </a:fld>
            <a:endParaRPr lang="en-US"/>
          </a:p>
        </p:txBody>
      </p:sp>
    </p:spTree>
    <p:extLst>
      <p:ext uri="{BB962C8B-B14F-4D97-AF65-F5344CB8AC3E}">
        <p14:creationId xmlns:p14="http://schemas.microsoft.com/office/powerpoint/2010/main" val="1684640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0">
              <a:defRPr/>
            </a:pP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57</a:t>
            </a:fld>
            <a:endParaRPr lang="en-US"/>
          </a:p>
        </p:txBody>
      </p:sp>
    </p:spTree>
    <p:extLst>
      <p:ext uri="{BB962C8B-B14F-4D97-AF65-F5344CB8AC3E}">
        <p14:creationId xmlns:p14="http://schemas.microsoft.com/office/powerpoint/2010/main" val="4100777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58</a:t>
            </a:fld>
            <a:endParaRPr lang="en-US"/>
          </a:p>
        </p:txBody>
      </p:sp>
    </p:spTree>
    <p:extLst>
      <p:ext uri="{BB962C8B-B14F-4D97-AF65-F5344CB8AC3E}">
        <p14:creationId xmlns:p14="http://schemas.microsoft.com/office/powerpoint/2010/main" val="33952832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59</a:t>
            </a:fld>
            <a:endParaRPr lang="en-US"/>
          </a:p>
        </p:txBody>
      </p:sp>
    </p:spTree>
    <p:extLst>
      <p:ext uri="{BB962C8B-B14F-4D97-AF65-F5344CB8AC3E}">
        <p14:creationId xmlns:p14="http://schemas.microsoft.com/office/powerpoint/2010/main" val="1966237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60</a:t>
            </a:fld>
            <a:endParaRPr lang="en-US"/>
          </a:p>
        </p:txBody>
      </p:sp>
    </p:spTree>
    <p:extLst>
      <p:ext uri="{BB962C8B-B14F-4D97-AF65-F5344CB8AC3E}">
        <p14:creationId xmlns:p14="http://schemas.microsoft.com/office/powerpoint/2010/main" val="27050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6</a:t>
            </a:fld>
            <a:endParaRPr lang="en-US"/>
          </a:p>
        </p:txBody>
      </p:sp>
    </p:spTree>
    <p:extLst>
      <p:ext uri="{BB962C8B-B14F-4D97-AF65-F5344CB8AC3E}">
        <p14:creationId xmlns:p14="http://schemas.microsoft.com/office/powerpoint/2010/main" val="286206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7</a:t>
            </a:fld>
            <a:endParaRPr lang="en-US"/>
          </a:p>
        </p:txBody>
      </p:sp>
    </p:spTree>
    <p:extLst>
      <p:ext uri="{BB962C8B-B14F-4D97-AF65-F5344CB8AC3E}">
        <p14:creationId xmlns:p14="http://schemas.microsoft.com/office/powerpoint/2010/main" val="1711091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8</a:t>
            </a:fld>
            <a:endParaRPr lang="en-US"/>
          </a:p>
        </p:txBody>
      </p:sp>
    </p:spTree>
    <p:extLst>
      <p:ext uri="{BB962C8B-B14F-4D97-AF65-F5344CB8AC3E}">
        <p14:creationId xmlns:p14="http://schemas.microsoft.com/office/powerpoint/2010/main" val="249688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9</a:t>
            </a:fld>
            <a:endParaRPr lang="en-US"/>
          </a:p>
        </p:txBody>
      </p:sp>
    </p:spTree>
    <p:extLst>
      <p:ext uri="{BB962C8B-B14F-4D97-AF65-F5344CB8AC3E}">
        <p14:creationId xmlns:p14="http://schemas.microsoft.com/office/powerpoint/2010/main" val="249688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Widener, 2017 9th Conference on Performance Measurement and Control, Nice, France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01F51-A791-45F9-B937-6FCD639DD43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438400" y="6248400"/>
            <a:ext cx="4267200" cy="476250"/>
          </a:xfrm>
          <a:ln/>
        </p:spPr>
        <p:txBody>
          <a:bodyPr/>
          <a:lstStyle>
            <a:lvl1pPr>
              <a:defRPr/>
            </a:lvl1pPr>
          </a:lstStyle>
          <a:p>
            <a:pPr>
              <a:defRPr/>
            </a:pPr>
            <a:r>
              <a:rPr lang="en-US" dirty="0" smtClean="0"/>
              <a:t>Widener, 2017 9th Conference on Performance Measurement and Control, Nice, France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E981A72-98D8-416F-A9E1-2271A1716C3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209800" y="6248400"/>
            <a:ext cx="4572000" cy="476250"/>
          </a:xfrm>
          <a:ln/>
        </p:spPr>
        <p:txBody>
          <a:bodyPr/>
          <a:lstStyle>
            <a:lvl1pPr>
              <a:defRPr/>
            </a:lvl1pPr>
          </a:lstStyle>
          <a:p>
            <a:pPr>
              <a:defRPr/>
            </a:pPr>
            <a:r>
              <a:rPr lang="en-US" dirty="0" smtClean="0"/>
              <a:t>Widener, 2017 9th Conference on Performance Measurement and Control, Nice, France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8B797F-D3CC-43D0-86C9-CC34B0642E4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6705600" cy="1066800"/>
          </a:xfrm>
        </p:spPr>
        <p:txBody>
          <a:bodyPr/>
          <a:lstStyle>
            <a:lvl1pPr>
              <a:defRPr sz="400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2209800" y="6324600"/>
            <a:ext cx="4495800" cy="320674"/>
          </a:xfrm>
        </p:spPr>
        <p:txBody>
          <a:bodyPr/>
          <a:lstStyle>
            <a:lvl1pPr>
              <a:defRPr>
                <a:solidFill>
                  <a:schemeClr val="accent6"/>
                </a:solidFill>
              </a:defRPr>
            </a:lvl1pPr>
          </a:lstStyle>
          <a:p>
            <a:r>
              <a:rPr lang="en-US" dirty="0" smtClean="0"/>
              <a:t>Widener, 2017 9th Conference on Performance Measurement and Control, Nice, France</a:t>
            </a:r>
            <a:endParaRPr lang="en-US" dirty="0"/>
          </a:p>
        </p:txBody>
      </p:sp>
      <p:sp>
        <p:nvSpPr>
          <p:cNvPr id="6" name="Slide Number Placeholder 5"/>
          <p:cNvSpPr>
            <a:spLocks noGrp="1"/>
          </p:cNvSpPr>
          <p:nvPr>
            <p:ph type="sldNum" sz="quarter" idx="12"/>
          </p:nvPr>
        </p:nvSpPr>
        <p:spPr/>
        <p:txBody>
          <a:bodyPr/>
          <a:lstStyle>
            <a:lvl1pPr>
              <a:defRPr/>
            </a:lvl1pPr>
          </a:lstStyle>
          <a:p>
            <a:fld id="{806625DE-8F6E-4297-A9F3-01FCFC957381}" type="slidenum">
              <a:rPr lang="en-US"/>
              <a:pPr/>
              <a:t>‹#›</a:t>
            </a:fld>
            <a:endParaRPr lang="en-US"/>
          </a:p>
        </p:txBody>
      </p:sp>
    </p:spTree>
    <p:extLst>
      <p:ext uri="{BB962C8B-B14F-4D97-AF65-F5344CB8AC3E}">
        <p14:creationId xmlns:p14="http://schemas.microsoft.com/office/powerpoint/2010/main" val="2551566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Widener, 2017 9th Conference on Performance Measurement and Control, Nice, France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76BB4-C7B3-40A8-A93D-115487D90A39}" type="slidenum">
              <a:rPr lang="en-US"/>
              <a:pPr>
                <a:defRPr/>
              </a:pPr>
              <a:t>‹#›</a:t>
            </a:fld>
            <a:endParaRPr lang="en-US"/>
          </a:p>
        </p:txBody>
      </p:sp>
      <p:sp>
        <p:nvSpPr>
          <p:cNvPr id="7" name="Content Placeholder 2"/>
          <p:cNvSpPr>
            <a:spLocks noGrp="1"/>
          </p:cNvSpPr>
          <p:nvPr>
            <p:ph idx="13" hasCustomPrompt="1"/>
          </p:nvPr>
        </p:nvSpPr>
        <p:spPr>
          <a:xfrm>
            <a:off x="76200" y="76200"/>
            <a:ext cx="2667000" cy="441960"/>
          </a:xfrm>
        </p:spPr>
        <p:txBody>
          <a:bodyPr/>
          <a:lstStyle>
            <a:lvl2pPr marL="457200" indent="0">
              <a:buNone/>
              <a:defRPr/>
            </a:lvl2pPr>
          </a:lstStyle>
          <a:p>
            <a:pPr lvl="1"/>
            <a:r>
              <a:rPr lang="en-US" dirty="0" err="1" smtClean="0"/>
              <a:t>Wordmark</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Widener, 2017 9th Conference on Performance Measurement and Control, Nice, France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6A973-F3B4-48DC-B40A-EE55E95A6A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Widener, 2017 9th Conference on Performance Measurement and Control, Nice, France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F6A0E-0A5C-4D3C-A70F-C17D36C112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Widener, 2017 9th Conference on Performance Measurement and Control, Nice, France</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4A2309-1370-4A4A-AC85-656B0B3820D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Widener, 2017 9th Conference on Performance Measurement and Control, Nice, France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1B9872-BD58-4A03-951C-59BB4F8D83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209800" y="6248400"/>
            <a:ext cx="4648200" cy="476250"/>
          </a:xfrm>
          <a:ln/>
        </p:spPr>
        <p:txBody>
          <a:bodyPr/>
          <a:lstStyle>
            <a:lvl1pPr>
              <a:defRPr/>
            </a:lvl1pPr>
          </a:lstStyle>
          <a:p>
            <a:pPr>
              <a:defRPr/>
            </a:pPr>
            <a:r>
              <a:rPr lang="en-US" dirty="0" smtClean="0"/>
              <a:t>Widener, 2017 9th Conference on Performance Measurement and Control, Nice, France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5E56B30-D742-4D6F-A979-68739F7BCD5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2514600" y="6248400"/>
            <a:ext cx="4419600" cy="476250"/>
          </a:xfrm>
          <a:ln/>
        </p:spPr>
        <p:txBody>
          <a:bodyPr/>
          <a:lstStyle>
            <a:lvl1pPr>
              <a:defRPr/>
            </a:lvl1pPr>
          </a:lstStyle>
          <a:p>
            <a:pPr>
              <a:defRPr/>
            </a:pPr>
            <a:r>
              <a:rPr lang="en-US" dirty="0" smtClean="0"/>
              <a:t>Widener, 2017 9th Conference on Performance Measurement and Control, Nice, France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DF7615-3BF2-4CFC-920B-B7288450FEA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2438400" y="6248400"/>
            <a:ext cx="4267200" cy="476250"/>
          </a:xfrm>
          <a:ln/>
        </p:spPr>
        <p:txBody>
          <a:bodyPr/>
          <a:lstStyle>
            <a:lvl1pPr>
              <a:defRPr/>
            </a:lvl1pPr>
          </a:lstStyle>
          <a:p>
            <a:pPr>
              <a:defRPr/>
            </a:pPr>
            <a:r>
              <a:rPr lang="en-US" dirty="0" smtClean="0"/>
              <a:t>Widener, 2017 9th Conference on Performance Measurement and Control, Nice, France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C83137-1E0F-4189-9A15-A6F11C78FB1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2819400" y="6248400"/>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Widener, 2017 9th Conference on Performance Measurement and Control, Nice, France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38EA21-BB3A-42D0-9E4B-9FF7548A13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aapubs.org/loi/jmar?code=aaan-site"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hyperlink" Target="https://doi.org/10.2308/jmar-51860" TargetMode="External"/><Relationship Id="rId4" Type="http://schemas.openxmlformats.org/officeDocument/2006/relationships/hyperlink" Target="http://aaapubs.org/doi/abs/10.2308/jmar-5186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9.emf"/><Relationship Id="rId4" Type="http://schemas.openxmlformats.org/officeDocument/2006/relationships/package" Target="../embeddings/Microsoft_Word_Document1.docx"/></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362200" y="6248400"/>
            <a:ext cx="4038600" cy="476250"/>
          </a:xfrm>
        </p:spPr>
        <p:txBody>
          <a:bodyPr/>
          <a:lstStyle/>
          <a:p>
            <a:r>
              <a:rPr lang="en-US" dirty="0" smtClean="0">
                <a:solidFill>
                  <a:srgbClr val="7030A0"/>
                </a:solidFill>
              </a:rPr>
              <a:t>Widener, 2017 9th Conference on Performance Measurement and Control, Nice, France</a:t>
            </a:r>
            <a:endParaRPr lang="en-US" dirty="0">
              <a:solidFill>
                <a:srgbClr val="7030A0"/>
              </a:solidFill>
            </a:endParaRPr>
          </a:p>
        </p:txBody>
      </p:sp>
      <p:sp>
        <p:nvSpPr>
          <p:cNvPr id="5" name="Subtitle 4"/>
          <p:cNvSpPr>
            <a:spLocks noGrp="1"/>
          </p:cNvSpPr>
          <p:nvPr>
            <p:ph idx="4294967295"/>
          </p:nvPr>
        </p:nvSpPr>
        <p:spPr>
          <a:xfrm>
            <a:off x="4343400" y="1600200"/>
            <a:ext cx="4495800" cy="2514600"/>
          </a:xfrm>
        </p:spPr>
        <p:txBody>
          <a:bodyPr/>
          <a:lstStyle/>
          <a:p>
            <a:pPr marL="0" indent="0">
              <a:buNone/>
            </a:pPr>
            <a:endParaRPr lang="en-US" sz="2400" dirty="0" smtClean="0">
              <a:solidFill>
                <a:srgbClr val="FFFFCC"/>
              </a:solidFill>
              <a:latin typeface="Arial" pitchFamily="34" charset="0"/>
            </a:endParaRPr>
          </a:p>
          <a:p>
            <a:pPr marL="0" indent="0" algn="ctr">
              <a:spcBef>
                <a:spcPts val="0"/>
              </a:spcBef>
              <a:spcAft>
                <a:spcPts val="0"/>
              </a:spcAft>
              <a:buNone/>
            </a:pPr>
            <a:r>
              <a:rPr lang="en-US" sz="2800" b="1" dirty="0" smtClean="0">
                <a:effectLst/>
                <a:latin typeface="Arial" pitchFamily="34" charset="0"/>
              </a:rPr>
              <a:t>Sally K. Widener, Clemson University</a:t>
            </a:r>
          </a:p>
          <a:p>
            <a:pPr marL="0" indent="0" algn="ctr">
              <a:spcBef>
                <a:spcPts val="0"/>
              </a:spcBef>
              <a:spcAft>
                <a:spcPts val="0"/>
              </a:spcAft>
              <a:buNone/>
            </a:pPr>
            <a:endParaRPr lang="en-US" sz="2400" b="1" dirty="0" smtClean="0">
              <a:latin typeface="Arial" pitchFamily="34" charset="0"/>
            </a:endParaRPr>
          </a:p>
          <a:p>
            <a:r>
              <a:rPr lang="en-US" sz="2400" b="1" dirty="0" smtClean="0">
                <a:latin typeface="Arial" pitchFamily="34" charset="0"/>
              </a:rPr>
              <a:t>(Based on a paper with Roland F</a:t>
            </a:r>
            <a:r>
              <a:rPr lang="en-US" sz="2400" b="1" dirty="0">
                <a:latin typeface="Arial" pitchFamily="34" charset="0"/>
              </a:rPr>
              <a:t>. </a:t>
            </a:r>
            <a:r>
              <a:rPr lang="en-US" sz="2400" b="1" dirty="0" smtClean="0">
                <a:latin typeface="Arial" pitchFamily="34" charset="0"/>
              </a:rPr>
              <a:t>Speklé, </a:t>
            </a:r>
            <a:r>
              <a:rPr lang="en-US" sz="2400" b="1" dirty="0" err="1" smtClean="0">
                <a:latin typeface="Arial" pitchFamily="34" charset="0"/>
              </a:rPr>
              <a:t>Nyenrode</a:t>
            </a:r>
            <a:r>
              <a:rPr lang="en-US" sz="2400" b="1" dirty="0" smtClean="0">
                <a:latin typeface="Arial" pitchFamily="34" charset="0"/>
              </a:rPr>
              <a:t> </a:t>
            </a:r>
            <a:r>
              <a:rPr lang="en-US" sz="2400" b="1" dirty="0" smtClean="0">
                <a:latin typeface="Arial" pitchFamily="34" charset="0"/>
              </a:rPr>
              <a:t>University </a:t>
            </a:r>
          </a:p>
          <a:p>
            <a:pPr marL="0" indent="0">
              <a:buNone/>
            </a:pPr>
            <a:endParaRPr lang="en-US" sz="2400" b="1" dirty="0">
              <a:latin typeface="Arial" pitchFamily="34" charset="0"/>
            </a:endParaRPr>
          </a:p>
          <a:p>
            <a:pPr marL="0" indent="0">
              <a:buNone/>
            </a:pPr>
            <a:r>
              <a:rPr lang="en-US" sz="1400" dirty="0" smtClean="0">
                <a:latin typeface="+mj-lt"/>
              </a:rPr>
              <a:t>(Available: </a:t>
            </a:r>
            <a:r>
              <a:rPr lang="en-US" sz="1400" dirty="0" smtClean="0">
                <a:latin typeface="+mj-lt"/>
              </a:rPr>
              <a:t>Journal </a:t>
            </a:r>
            <a:r>
              <a:rPr lang="en-US" sz="1400" dirty="0">
                <a:latin typeface="+mj-lt"/>
              </a:rPr>
              <a:t>of Management Accounting </a:t>
            </a:r>
            <a:r>
              <a:rPr lang="en-US" sz="1400" dirty="0" smtClean="0">
                <a:latin typeface="+mj-lt"/>
              </a:rPr>
              <a:t>Research</a:t>
            </a:r>
            <a:r>
              <a:rPr lang="en-US" sz="1400" dirty="0">
                <a:latin typeface="+mj-lt"/>
              </a:rPr>
              <a:t>. </a:t>
            </a:r>
            <a:r>
              <a:rPr lang="en-US" sz="1400" dirty="0" smtClean="0">
                <a:latin typeface="+mj-lt"/>
                <a:hlinkClick r:id="rId3"/>
              </a:rPr>
              <a:t>http</a:t>
            </a:r>
            <a:r>
              <a:rPr lang="en-US" sz="1400" dirty="0">
                <a:latin typeface="+mj-lt"/>
                <a:hlinkClick r:id="rId3"/>
              </a:rPr>
              <a:t>://</a:t>
            </a:r>
            <a:r>
              <a:rPr lang="en-US" sz="1400" dirty="0" smtClean="0">
                <a:latin typeface="+mj-lt"/>
                <a:hlinkClick r:id="rId3"/>
              </a:rPr>
              <a:t>aaapubs.org/loi/jmar?code=aaan-site</a:t>
            </a:r>
            <a:r>
              <a:rPr lang="en-US" sz="1400" dirty="0" smtClean="0">
                <a:latin typeface="+mj-lt"/>
              </a:rPr>
              <a:t>. Posted </a:t>
            </a:r>
            <a:r>
              <a:rPr lang="en-US" sz="1400" dirty="0">
                <a:latin typeface="+mj-lt"/>
              </a:rPr>
              <a:t>online on July 2017. </a:t>
            </a:r>
            <a:r>
              <a:rPr lang="en-US" sz="1400" dirty="0" smtClean="0">
                <a:latin typeface="+mj-lt"/>
                <a:hlinkClick r:id="rId4"/>
              </a:rPr>
              <a:t>Challenging </a:t>
            </a:r>
            <a:r>
              <a:rPr lang="en-US" sz="1400" dirty="0">
                <a:latin typeface="+mj-lt"/>
                <a:hlinkClick r:id="rId4"/>
              </a:rPr>
              <a:t>Issues in Survey Research: Discussion and </a:t>
            </a:r>
            <a:r>
              <a:rPr lang="en-US" sz="1400" dirty="0" smtClean="0">
                <a:latin typeface="+mj-lt"/>
                <a:hlinkClick r:id="rId4"/>
              </a:rPr>
              <a:t>Suggestions</a:t>
            </a:r>
            <a:r>
              <a:rPr lang="en-US" sz="1400" dirty="0" smtClean="0">
                <a:latin typeface="+mj-lt"/>
              </a:rPr>
              <a:t> by </a:t>
            </a:r>
            <a:r>
              <a:rPr lang="en-US" sz="1400" i="1" dirty="0" smtClean="0">
                <a:latin typeface="+mj-lt"/>
              </a:rPr>
              <a:t>Roland </a:t>
            </a:r>
            <a:r>
              <a:rPr lang="en-US" sz="1400" i="1" dirty="0">
                <a:latin typeface="+mj-lt"/>
              </a:rPr>
              <a:t>F. Speklé and Sally K. </a:t>
            </a:r>
            <a:r>
              <a:rPr lang="en-US" sz="1400" i="1" dirty="0" smtClean="0">
                <a:latin typeface="+mj-lt"/>
              </a:rPr>
              <a:t>Widener. </a:t>
            </a:r>
            <a:r>
              <a:rPr lang="en-US" sz="1400" dirty="0" smtClean="0">
                <a:latin typeface="+mj-lt"/>
                <a:hlinkClick r:id="rId5"/>
              </a:rPr>
              <a:t>https</a:t>
            </a:r>
            <a:r>
              <a:rPr lang="en-US" sz="1400" dirty="0">
                <a:latin typeface="+mj-lt"/>
                <a:hlinkClick r:id="rId5"/>
              </a:rPr>
              <a:t>://doi.org/10.2308/jmar-51860</a:t>
            </a:r>
            <a:r>
              <a:rPr lang="en-US" sz="1400" dirty="0" smtClean="0">
                <a:latin typeface="+mj-lt"/>
              </a:rPr>
              <a:t>)</a:t>
            </a:r>
            <a:endParaRPr lang="en-US" sz="1400" dirty="0">
              <a:effectLst/>
              <a:latin typeface="+mj-lt"/>
            </a:endParaRPr>
          </a:p>
        </p:txBody>
      </p:sp>
      <p:sp>
        <p:nvSpPr>
          <p:cNvPr id="6" name="Text Placeholder 5"/>
          <p:cNvSpPr>
            <a:spLocks noGrp="1"/>
          </p:cNvSpPr>
          <p:nvPr>
            <p:ph type="body" sz="half" idx="4294967295"/>
          </p:nvPr>
        </p:nvSpPr>
        <p:spPr>
          <a:xfrm>
            <a:off x="304800" y="1219200"/>
            <a:ext cx="9144000" cy="1219200"/>
          </a:xfrm>
        </p:spPr>
        <p:txBody>
          <a:bodyPr/>
          <a:lstStyle/>
          <a:p>
            <a:pPr marL="0" indent="0">
              <a:buNone/>
            </a:pPr>
            <a:r>
              <a:rPr lang="en-US" b="1" dirty="0" smtClean="0"/>
              <a:t>Challenging Issues in Survey Research</a:t>
            </a:r>
            <a:endParaRPr lang="en-US" b="1" i="1" dirty="0">
              <a:effectLst/>
              <a:latin typeface="Arial" pitchFamily="34" charset="0"/>
              <a:cs typeface="Arial"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667000"/>
            <a:ext cx="5334000" cy="4000500"/>
          </a:xfrm>
          <a:prstGeom prst="rect">
            <a:avLst/>
          </a:prstGeom>
        </p:spPr>
      </p:pic>
      <p:pic>
        <p:nvPicPr>
          <p:cNvPr id="7" name="Picture 6" descr="wordmark_rev.png"/>
          <p:cNvPicPr>
            <a:picLocks noChangeAspect="1"/>
          </p:cNvPicPr>
          <p:nvPr/>
        </p:nvPicPr>
        <p:blipFill>
          <a:blip r:embed="rId7"/>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443859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76400"/>
            <a:ext cx="7391400" cy="2182773"/>
          </a:xfrm>
        </p:spPr>
      </p:pic>
      <p:sp>
        <p:nvSpPr>
          <p:cNvPr id="4" name="Footer Placeholder 3"/>
          <p:cNvSpPr>
            <a:spLocks noGrp="1"/>
          </p:cNvSpPr>
          <p:nvPr>
            <p:ph type="ftr" sz="quarter" idx="11"/>
          </p:nvPr>
        </p:nvSpPr>
        <p:spPr>
          <a:xfrm>
            <a:off x="2670628" y="6248400"/>
            <a:ext cx="4034971" cy="476250"/>
          </a:xfrm>
        </p:spPr>
        <p:txBody>
          <a:bodyPr/>
          <a:lstStyle/>
          <a:p>
            <a:pPr>
              <a:defRPr/>
            </a:pPr>
            <a:r>
              <a:rPr lang="en-US" dirty="0" smtClean="0"/>
              <a:t>Widener, 2017 9th Conference on Performance Measurement and Control, Nice, France</a:t>
            </a:r>
            <a:endParaRPr lang="en-US" dirty="0"/>
          </a:p>
        </p:txBody>
      </p:sp>
      <p:sp>
        <p:nvSpPr>
          <p:cNvPr id="8" name="Content Placeholder 7"/>
          <p:cNvSpPr>
            <a:spLocks noGrp="1"/>
          </p:cNvSpPr>
          <p:nvPr>
            <p:ph idx="13"/>
          </p:nvPr>
        </p:nvSpPr>
        <p:spPr/>
        <p:txBody>
          <a:bodyPr/>
          <a:lstStyle/>
          <a:p>
            <a:endParaRPr lang="en-US"/>
          </a:p>
        </p:txBody>
      </p:sp>
      <p:pic>
        <p:nvPicPr>
          <p:cNvPr id="7" name="Picture 6" descr="wordmark_rev.png"/>
          <p:cNvPicPr>
            <a:picLocks noChangeAspect="1"/>
          </p:cNvPicPr>
          <p:nvPr/>
        </p:nvPicPr>
        <p:blipFill>
          <a:blip r:embed="rId4"/>
          <a:stretch>
            <a:fillRect/>
          </a:stretch>
        </p:blipFill>
        <p:spPr>
          <a:xfrm>
            <a:off x="304800" y="174574"/>
            <a:ext cx="2362200" cy="587426"/>
          </a:xfrm>
          <a:prstGeom prst="rect">
            <a:avLst/>
          </a:prstGeom>
        </p:spPr>
      </p:pic>
      <p:pic>
        <p:nvPicPr>
          <p:cNvPr id="9" name="Picture 8" descr="wordmark_rev.png"/>
          <p:cNvPicPr>
            <a:picLocks noChangeAspect="1"/>
          </p:cNvPicPr>
          <p:nvPr/>
        </p:nvPicPr>
        <p:blipFill>
          <a:blip r:embed="rId4"/>
          <a:stretch>
            <a:fillRect/>
          </a:stretch>
        </p:blipFill>
        <p:spPr>
          <a:xfrm>
            <a:off x="304800" y="155626"/>
            <a:ext cx="2362200" cy="587426"/>
          </a:xfrm>
          <a:prstGeom prst="rect">
            <a:avLst/>
          </a:prstGeom>
        </p:spPr>
      </p:pic>
      <p:sp>
        <p:nvSpPr>
          <p:cNvPr id="3" name="TextBox 2"/>
          <p:cNvSpPr txBox="1"/>
          <p:nvPr/>
        </p:nvSpPr>
        <p:spPr>
          <a:xfrm>
            <a:off x="1828800" y="4343400"/>
            <a:ext cx="5257800" cy="1754326"/>
          </a:xfrm>
          <a:prstGeom prst="rect">
            <a:avLst/>
          </a:prstGeom>
          <a:noFill/>
        </p:spPr>
        <p:txBody>
          <a:bodyPr wrap="square" rtlCol="0">
            <a:spAutoFit/>
          </a:bodyPr>
          <a:lstStyle/>
          <a:p>
            <a:r>
              <a:rPr lang="en-US" dirty="0" smtClean="0"/>
              <a:t>Ex: B&amp;S</a:t>
            </a:r>
          </a:p>
          <a:p>
            <a:pPr marL="342900" indent="-342900">
              <a:buFont typeface="+mj-lt"/>
              <a:buAutoNum type="arabicPeriod"/>
            </a:pPr>
            <a:r>
              <a:rPr lang="en-US" dirty="0" smtClean="0"/>
              <a:t>Specifying construct dimensionality</a:t>
            </a:r>
          </a:p>
          <a:p>
            <a:pPr marL="342900" indent="-342900">
              <a:buFont typeface="+mj-lt"/>
              <a:buAutoNum type="arabicPeriod"/>
            </a:pPr>
            <a:r>
              <a:rPr lang="en-US" dirty="0" smtClean="0"/>
              <a:t>Formative vs. reflective</a:t>
            </a:r>
          </a:p>
          <a:p>
            <a:pPr marL="342900" indent="-342900">
              <a:buFont typeface="+mj-lt"/>
              <a:buAutoNum type="arabicPeriod"/>
            </a:pPr>
            <a:r>
              <a:rPr lang="en-US" dirty="0" smtClean="0"/>
              <a:t>Form of formative measure (causal vs. composite)</a:t>
            </a:r>
          </a:p>
          <a:p>
            <a:pPr marL="342900" indent="-342900">
              <a:buFont typeface="+mj-lt"/>
              <a:buAutoNum type="arabicPeriod"/>
            </a:pPr>
            <a:r>
              <a:rPr lang="en-US" dirty="0" smtClean="0"/>
              <a:t>Appropriate use of single item measures</a:t>
            </a:r>
          </a:p>
        </p:txBody>
      </p:sp>
      <p:sp>
        <p:nvSpPr>
          <p:cNvPr id="10" name="Rounded Rectangular Callout 9"/>
          <p:cNvSpPr/>
          <p:nvPr/>
        </p:nvSpPr>
        <p:spPr>
          <a:xfrm>
            <a:off x="7109860" y="190500"/>
            <a:ext cx="2034139" cy="1143000"/>
          </a:xfrm>
          <a:prstGeom prst="wedgeRoundRectCallout">
            <a:avLst>
              <a:gd name="adj1" fmla="val -72763"/>
              <a:gd name="adj2" fmla="val 852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Points out the need for construct validity</a:t>
            </a:r>
            <a:endParaRPr lang="en-US" dirty="0">
              <a:solidFill>
                <a:schemeClr val="tx1"/>
              </a:solidFill>
            </a:endParaRPr>
          </a:p>
        </p:txBody>
      </p:sp>
    </p:spTree>
    <p:extLst>
      <p:ext uri="{BB962C8B-B14F-4D97-AF65-F5344CB8AC3E}">
        <p14:creationId xmlns:p14="http://schemas.microsoft.com/office/powerpoint/2010/main" val="22605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Rectangle 5"/>
          <p:cNvSpPr/>
          <p:nvPr/>
        </p:nvSpPr>
        <p:spPr>
          <a:xfrm>
            <a:off x="1447800" y="2133600"/>
            <a:ext cx="6248400" cy="1323439"/>
          </a:xfrm>
          <a:prstGeom prst="rect">
            <a:avLst/>
          </a:prstGeom>
        </p:spPr>
        <p:txBody>
          <a:bodyPr wrap="square">
            <a:spAutoFit/>
          </a:bodyPr>
          <a:lstStyle/>
          <a:p>
            <a:pPr lvl="1" algn="ctr">
              <a:buClr>
                <a:srgbClr val="7030A0"/>
              </a:buClr>
            </a:pPr>
            <a:r>
              <a:rPr lang="en-US" sz="4000" dirty="0" smtClean="0">
                <a:latin typeface="+mn-lt"/>
                <a:cs typeface="Arial" pitchFamily="34" charset="0"/>
              </a:rPr>
              <a:t>Sampling Strategy and Generalizability</a:t>
            </a:r>
            <a:endParaRPr lang="en-US" sz="3600" dirty="0">
              <a:latin typeface="+mn-lt"/>
              <a:cs typeface="Arial" pitchFamily="34" charset="0"/>
            </a:endParaRPr>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884609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4000" dirty="0" smtClean="0"/>
              <a:t>Have You Ever Heard (or said)…..</a:t>
            </a:r>
            <a:endParaRPr lang="en-US" sz="400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a:xfrm>
            <a:off x="2590800" y="6248400"/>
            <a:ext cx="42672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sp>
        <p:nvSpPr>
          <p:cNvPr id="6" name="TextBox 5"/>
          <p:cNvSpPr txBox="1"/>
          <p:nvPr/>
        </p:nvSpPr>
        <p:spPr>
          <a:xfrm>
            <a:off x="1524000" y="2133600"/>
            <a:ext cx="6400800" cy="830997"/>
          </a:xfrm>
          <a:prstGeom prst="rect">
            <a:avLst/>
          </a:prstGeom>
          <a:solidFill>
            <a:srgbClr val="92D050"/>
          </a:solidFill>
        </p:spPr>
        <p:txBody>
          <a:bodyPr wrap="square" rtlCol="0">
            <a:spAutoFit/>
          </a:bodyPr>
          <a:lstStyle/>
          <a:p>
            <a:r>
              <a:rPr lang="en-US" sz="2400" dirty="0" smtClean="0"/>
              <a:t>The contribution of your study is limited since your results are not generalizable, or</a:t>
            </a:r>
            <a:endParaRPr lang="en-US" sz="2400" dirty="0"/>
          </a:p>
        </p:txBody>
      </p:sp>
      <p:sp>
        <p:nvSpPr>
          <p:cNvPr id="7" name="TextBox 6"/>
          <p:cNvSpPr txBox="1"/>
          <p:nvPr/>
        </p:nvSpPr>
        <p:spPr>
          <a:xfrm>
            <a:off x="1981200" y="3511411"/>
            <a:ext cx="5181600" cy="830997"/>
          </a:xfrm>
          <a:prstGeom prst="rect">
            <a:avLst/>
          </a:prstGeom>
          <a:solidFill>
            <a:srgbClr val="92D050"/>
          </a:solidFill>
        </p:spPr>
        <p:txBody>
          <a:bodyPr wrap="square" rtlCol="0">
            <a:spAutoFit/>
          </a:bodyPr>
          <a:lstStyle/>
          <a:p>
            <a:r>
              <a:rPr lang="en-US" sz="2400" dirty="0" smtClean="0"/>
              <a:t>Is your sample representative of the population? </a:t>
            </a:r>
            <a:endParaRPr lang="en-US" sz="2400" dirty="0"/>
          </a:p>
        </p:txBody>
      </p:sp>
      <p:sp>
        <p:nvSpPr>
          <p:cNvPr id="8" name="TextBox 7"/>
          <p:cNvSpPr txBox="1"/>
          <p:nvPr/>
        </p:nvSpPr>
        <p:spPr>
          <a:xfrm>
            <a:off x="1981200" y="4876800"/>
            <a:ext cx="5181600" cy="830997"/>
          </a:xfrm>
          <a:prstGeom prst="rect">
            <a:avLst/>
          </a:prstGeom>
          <a:solidFill>
            <a:srgbClr val="00B0F0"/>
          </a:solidFill>
        </p:spPr>
        <p:txBody>
          <a:bodyPr wrap="square" rtlCol="0">
            <a:spAutoFit/>
          </a:bodyPr>
          <a:lstStyle/>
          <a:p>
            <a:r>
              <a:rPr lang="en-US" sz="2400" dirty="0" smtClean="0">
                <a:solidFill>
                  <a:srgbClr val="FF0000"/>
                </a:solidFill>
              </a:rPr>
              <a:t>Must survey studies use a random sample?</a:t>
            </a:r>
            <a:endParaRPr lang="en-US" sz="2400" dirty="0">
              <a:solidFill>
                <a:srgbClr val="FF0000"/>
              </a:solidFill>
            </a:endParaRPr>
          </a:p>
        </p:txBody>
      </p:sp>
      <p:pic>
        <p:nvPicPr>
          <p:cNvPr id="9" name="Picture 8"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41692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sz="4000" dirty="0" smtClean="0"/>
              <a:t>Sampling Strategy and Generalizability</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58449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2590800" y="6248400"/>
            <a:ext cx="41148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8"/>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63760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Theoretical Generalization</a:t>
            </a:r>
            <a:endParaRPr lang="en-US" sz="40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sz="2800" dirty="0" smtClean="0"/>
          </a:p>
          <a:p>
            <a:r>
              <a:rPr lang="en-US" sz="2800" dirty="0" smtClean="0"/>
              <a:t>How?</a:t>
            </a:r>
          </a:p>
          <a:p>
            <a:pPr lvl="1"/>
            <a:r>
              <a:rPr lang="en-US" sz="2400" dirty="0" smtClean="0"/>
              <a:t>Consider biases</a:t>
            </a:r>
          </a:p>
          <a:p>
            <a:pPr lvl="2"/>
            <a:r>
              <a:rPr lang="en-US" sz="2000" dirty="0" smtClean="0"/>
              <a:t>Is the sample relevant?</a:t>
            </a:r>
          </a:p>
          <a:p>
            <a:pPr lvl="2"/>
            <a:r>
              <a:rPr lang="en-US" sz="2000" dirty="0" smtClean="0"/>
              <a:t>Can the sample be considered prototypical?</a:t>
            </a:r>
          </a:p>
        </p:txBody>
      </p:sp>
      <p:sp>
        <p:nvSpPr>
          <p:cNvPr id="4" name="Footer Placeholder 3"/>
          <p:cNvSpPr>
            <a:spLocks noGrp="1"/>
          </p:cNvSpPr>
          <p:nvPr>
            <p:ph type="ftr" sz="quarter" idx="11"/>
          </p:nvPr>
        </p:nvSpPr>
        <p:spPr>
          <a:xfrm>
            <a:off x="2286000" y="6248400"/>
            <a:ext cx="4191000" cy="476250"/>
          </a:xfrm>
        </p:spPr>
        <p:txBody>
          <a:bodyPr/>
          <a:lstStyle/>
          <a:p>
            <a:pPr>
              <a:defRPr/>
            </a:pPr>
            <a:r>
              <a:rPr lang="en-US" dirty="0" smtClean="0"/>
              <a:t>Widener, 2017 9th Conference on Performance Measurement and Control, Nice, France</a:t>
            </a:r>
            <a:endParaRPr lang="en-US" dirty="0"/>
          </a:p>
        </p:txBody>
      </p:sp>
      <p:pic>
        <p:nvPicPr>
          <p:cNvPr id="6" name="Content Placeholder 5" descr="wordmark_rev.png"/>
          <p:cNvPicPr>
            <a:picLocks noGrp="1" noChangeAspect="1"/>
          </p:cNvPicPr>
          <p:nvPr>
            <p:ph idx="13"/>
          </p:nvPr>
        </p:nvPicPr>
        <p:blipFill>
          <a:blip r:embed="rId3"/>
          <a:stretch>
            <a:fillRect/>
          </a:stretch>
        </p:blipFill>
        <p:spPr>
          <a:xfrm>
            <a:off x="522355" y="76200"/>
            <a:ext cx="1774690" cy="441325"/>
          </a:xfrm>
          <a:prstGeom prst="rect">
            <a:avLst/>
          </a:prstGeom>
        </p:spPr>
      </p:pic>
      <p:sp>
        <p:nvSpPr>
          <p:cNvPr id="7" name="TextBox 6"/>
          <p:cNvSpPr txBox="1"/>
          <p:nvPr/>
        </p:nvSpPr>
        <p:spPr>
          <a:xfrm>
            <a:off x="609600" y="1600200"/>
            <a:ext cx="7772400" cy="1569660"/>
          </a:xfrm>
          <a:prstGeom prst="rect">
            <a:avLst/>
          </a:prstGeom>
          <a:solidFill>
            <a:srgbClr val="FFFF00"/>
          </a:solidFill>
        </p:spPr>
        <p:txBody>
          <a:bodyPr wrap="square" rtlCol="0">
            <a:spAutoFit/>
          </a:bodyPr>
          <a:lstStyle/>
          <a:p>
            <a:r>
              <a:rPr lang="en-US" sz="2400" dirty="0" smtClean="0"/>
              <a:t>“Must make an argument as to why the convenient population may be used to draw theoretical conclusions about the population” (Landers and </a:t>
            </a:r>
            <a:r>
              <a:rPr lang="en-US" sz="2400" dirty="0" err="1" smtClean="0"/>
              <a:t>Behrend</a:t>
            </a:r>
            <a:r>
              <a:rPr lang="en-US" sz="2400" dirty="0" smtClean="0"/>
              <a:t> 2015, 147-148).</a:t>
            </a:r>
            <a:endParaRPr lang="en-US" sz="2400" dirty="0"/>
          </a:p>
        </p:txBody>
      </p:sp>
      <p:sp>
        <p:nvSpPr>
          <p:cNvPr id="8" name="Cloud Callout 7"/>
          <p:cNvSpPr/>
          <p:nvPr/>
        </p:nvSpPr>
        <p:spPr>
          <a:xfrm>
            <a:off x="6059714" y="5410200"/>
            <a:ext cx="3048000" cy="1219200"/>
          </a:xfrm>
          <a:prstGeom prst="cloudCallout">
            <a:avLst>
              <a:gd name="adj1" fmla="val -60678"/>
              <a:gd name="adj2" fmla="val -4172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The degree to which a sample unit is common to the population.</a:t>
            </a:r>
            <a:endParaRPr lang="en-US" sz="1400" dirty="0">
              <a:solidFill>
                <a:srgbClr val="FF0000"/>
              </a:solidFill>
            </a:endParaRPr>
          </a:p>
        </p:txBody>
      </p:sp>
      <p:sp>
        <p:nvSpPr>
          <p:cNvPr id="9" name="Cloud Callout 8"/>
          <p:cNvSpPr/>
          <p:nvPr/>
        </p:nvSpPr>
        <p:spPr>
          <a:xfrm>
            <a:off x="5791200" y="3429000"/>
            <a:ext cx="3048000" cy="1461708"/>
          </a:xfrm>
          <a:prstGeom prst="cloudCallout">
            <a:avLst>
              <a:gd name="adj1" fmla="val -97345"/>
              <a:gd name="adj2" fmla="val 5613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Is membership in the sample defined similarly to membership in the population?</a:t>
            </a:r>
            <a:endParaRPr lang="en-US" sz="1400" dirty="0">
              <a:solidFill>
                <a:srgbClr val="FF0000"/>
              </a:solidFill>
            </a:endParaRPr>
          </a:p>
        </p:txBody>
      </p:sp>
    </p:spTree>
    <p:extLst>
      <p:ext uri="{BB962C8B-B14F-4D97-AF65-F5344CB8AC3E}">
        <p14:creationId xmlns:p14="http://schemas.microsoft.com/office/powerpoint/2010/main" val="358158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Nonrandom Samples</a:t>
            </a:r>
            <a:endParaRPr lang="en-US" dirty="0"/>
          </a:p>
        </p:txBody>
      </p:sp>
      <p:sp>
        <p:nvSpPr>
          <p:cNvPr id="3" name="Content Placeholder 2"/>
          <p:cNvSpPr>
            <a:spLocks noGrp="1"/>
          </p:cNvSpPr>
          <p:nvPr>
            <p:ph idx="1"/>
          </p:nvPr>
        </p:nvSpPr>
        <p:spPr/>
        <p:txBody>
          <a:bodyPr/>
          <a:lstStyle/>
          <a:p>
            <a:pPr lvl="1"/>
            <a:r>
              <a:rPr lang="en-US" dirty="0" smtClean="0"/>
              <a:t>Objective: examine behavioral effects of stock option plans on employee behavior</a:t>
            </a:r>
          </a:p>
          <a:p>
            <a:endParaRPr lang="en-US" dirty="0"/>
          </a:p>
        </p:txBody>
      </p:sp>
      <p:sp>
        <p:nvSpPr>
          <p:cNvPr id="4" name="Footer Placeholder 3"/>
          <p:cNvSpPr>
            <a:spLocks noGrp="1"/>
          </p:cNvSpPr>
          <p:nvPr>
            <p:ph type="ftr" sz="quarter" idx="11"/>
          </p:nvPr>
        </p:nvSpPr>
        <p:spPr>
          <a:xfrm>
            <a:off x="2819400" y="6248400"/>
            <a:ext cx="3962400" cy="476250"/>
          </a:xfrm>
        </p:spPr>
        <p:txBody>
          <a:bodyPr/>
          <a:lstStyle/>
          <a:p>
            <a:pPr>
              <a:defRPr/>
            </a:pPr>
            <a:r>
              <a:rPr lang="en-US" dirty="0" smtClean="0"/>
              <a:t>Widener, 2017 9th Conference on Performance Measurement and Control, Nice, France</a:t>
            </a:r>
            <a:endParaRPr lang="en-US" dirty="0"/>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810" y="3950918"/>
            <a:ext cx="2431418" cy="2326057"/>
          </a:xfrm>
          <a:prstGeom prst="rect">
            <a:avLst/>
          </a:prstGeom>
        </p:spPr>
      </p:pic>
      <p:pic>
        <p:nvPicPr>
          <p:cNvPr id="12" name="Content Placeholder 11"/>
          <p:cNvPicPr>
            <a:picLocks noGrp="1" noChangeAspect="1"/>
          </p:cNvPicPr>
          <p:nvPr>
            <p:ph idx="13"/>
          </p:nvPr>
        </p:nvPicPr>
        <p:blipFill>
          <a:blip r:embed="rId5" cstate="print">
            <a:extLst>
              <a:ext uri="{28A0092B-C50C-407E-A947-70E740481C1C}">
                <a14:useLocalDpi xmlns:a14="http://schemas.microsoft.com/office/drawing/2010/main" val="0"/>
              </a:ext>
            </a:extLst>
          </a:blip>
          <a:stretch>
            <a:fillRect/>
          </a:stretch>
        </p:blipFill>
        <p:spPr>
          <a:xfrm>
            <a:off x="5334000" y="4161237"/>
            <a:ext cx="2858123" cy="1905417"/>
          </a:xfrm>
        </p:spPr>
      </p:pic>
      <p:sp>
        <p:nvSpPr>
          <p:cNvPr id="13" name="Multiply 12"/>
          <p:cNvSpPr/>
          <p:nvPr/>
        </p:nvSpPr>
        <p:spPr>
          <a:xfrm>
            <a:off x="677188" y="3662786"/>
            <a:ext cx="3979623" cy="290231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3124200" y="2590800"/>
            <a:ext cx="5729613" cy="1143000"/>
          </a:xfrm>
          <a:prstGeom prst="wedgeEllipseCallout">
            <a:avLst>
              <a:gd name="adj1" fmla="val 18497"/>
              <a:gd name="adj2" fmla="val 869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Why? Theory is likely formulated at level of manager (or above) and it is prototypical: stock options more likely used to incentivize managers.</a:t>
            </a:r>
            <a:endParaRPr lang="en-US" sz="1600" dirty="0">
              <a:solidFill>
                <a:schemeClr val="tx1"/>
              </a:solidFill>
            </a:endParaRPr>
          </a:p>
        </p:txBody>
      </p:sp>
    </p:spTree>
    <p:extLst>
      <p:ext uri="{BB962C8B-B14F-4D97-AF65-F5344CB8AC3E}">
        <p14:creationId xmlns:p14="http://schemas.microsoft.com/office/powerpoint/2010/main" val="28291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Rate</a:t>
            </a:r>
            <a:endParaRPr lang="en-US" dirty="0"/>
          </a:p>
        </p:txBody>
      </p:sp>
      <p:sp>
        <p:nvSpPr>
          <p:cNvPr id="3" name="Content Placeholder 2"/>
          <p:cNvSpPr>
            <a:spLocks noGrp="1"/>
          </p:cNvSpPr>
          <p:nvPr>
            <p:ph idx="1"/>
          </p:nvPr>
        </p:nvSpPr>
        <p:spPr/>
        <p:txBody>
          <a:bodyPr/>
          <a:lstStyle/>
          <a:p>
            <a:r>
              <a:rPr lang="en-US" dirty="0" smtClean="0"/>
              <a:t>For tests of theory is this important?</a:t>
            </a:r>
          </a:p>
          <a:p>
            <a:pPr lvl="1"/>
            <a:r>
              <a:rPr lang="en-US" dirty="0" smtClean="0"/>
              <a:t>Is sample relevant and prototypical?</a:t>
            </a:r>
          </a:p>
          <a:p>
            <a:pPr lvl="1"/>
            <a:r>
              <a:rPr lang="en-US" dirty="0" smtClean="0"/>
              <a:t>Does sample have capability to:</a:t>
            </a:r>
          </a:p>
          <a:p>
            <a:pPr lvl="2"/>
            <a:r>
              <a:rPr lang="en-US" dirty="0" smtClean="0"/>
              <a:t>Provide interesting, useful or persuasive evidence?</a:t>
            </a:r>
          </a:p>
          <a:p>
            <a:r>
              <a:rPr lang="en-US" dirty="0" smtClean="0"/>
              <a:t>Not response rate per se, but bias</a:t>
            </a:r>
          </a:p>
          <a:p>
            <a:pPr lvl="1"/>
            <a:r>
              <a:rPr lang="en-US" dirty="0" smtClean="0"/>
              <a:t>May attenuate observed effect sizes</a:t>
            </a:r>
          </a:p>
          <a:p>
            <a:pPr lvl="2"/>
            <a:r>
              <a:rPr lang="en-US" dirty="0" smtClean="0"/>
              <a:t>Coverage bias</a:t>
            </a:r>
          </a:p>
          <a:p>
            <a:pPr lvl="2"/>
            <a:r>
              <a:rPr lang="en-US" dirty="0" smtClean="0"/>
              <a:t>Nonresponse bias</a:t>
            </a:r>
          </a:p>
          <a:p>
            <a:pPr lvl="1"/>
            <a:endParaRPr lang="en-US" dirty="0" smtClean="0"/>
          </a:p>
          <a:p>
            <a:pPr marL="0" indent="0">
              <a:buNone/>
            </a:pPr>
            <a:endParaRPr lang="en-US" dirty="0"/>
          </a:p>
        </p:txBody>
      </p:sp>
      <p:sp>
        <p:nvSpPr>
          <p:cNvPr id="4" name="Footer Placeholder 3"/>
          <p:cNvSpPr>
            <a:spLocks noGrp="1"/>
          </p:cNvSpPr>
          <p:nvPr>
            <p:ph type="ftr" sz="quarter" idx="11"/>
          </p:nvPr>
        </p:nvSpPr>
        <p:spPr>
          <a:xfrm>
            <a:off x="2819400" y="6248400"/>
            <a:ext cx="39624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2400"/>
            <a:ext cx="2362200" cy="587426"/>
          </a:xfrm>
          <a:prstGeom prst="rect">
            <a:avLst/>
          </a:prstGeom>
        </p:spPr>
      </p:pic>
    </p:spTree>
    <p:extLst>
      <p:ext uri="{BB962C8B-B14F-4D97-AF65-F5344CB8AC3E}">
        <p14:creationId xmlns:p14="http://schemas.microsoft.com/office/powerpoint/2010/main" val="1629708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94795"/>
            <a:ext cx="8229600" cy="1143000"/>
          </a:xfrm>
        </p:spPr>
        <p:txBody>
          <a:bodyPr/>
          <a:lstStyle/>
          <a:p>
            <a:r>
              <a:rPr lang="en-US" sz="3200" dirty="0" smtClean="0"/>
              <a:t>Ex: </a:t>
            </a:r>
            <a:r>
              <a:rPr lang="en-US" sz="3200" dirty="0" err="1" smtClean="0"/>
              <a:t>Braumann</a:t>
            </a:r>
            <a:r>
              <a:rPr lang="en-US" sz="3200" dirty="0" smtClean="0"/>
              <a:t/>
            </a:r>
            <a:br>
              <a:rPr lang="en-US" sz="3200" dirty="0" smtClean="0"/>
            </a:br>
            <a:endParaRPr lang="en-US" sz="3200" dirty="0"/>
          </a:p>
        </p:txBody>
      </p:sp>
      <p:sp>
        <p:nvSpPr>
          <p:cNvPr id="4" name="Footer Placeholder 3"/>
          <p:cNvSpPr>
            <a:spLocks noGrp="1"/>
          </p:cNvSpPr>
          <p:nvPr>
            <p:ph type="ftr" sz="quarter" idx="11"/>
          </p:nvPr>
        </p:nvSpPr>
        <p:spPr>
          <a:xfrm>
            <a:off x="2819400" y="6248400"/>
            <a:ext cx="4191000" cy="476250"/>
          </a:xfrm>
        </p:spPr>
        <p:txBody>
          <a:bodyPr/>
          <a:lstStyle/>
          <a:p>
            <a:pPr>
              <a:defRPr/>
            </a:pPr>
            <a:r>
              <a:rPr lang="en-US" dirty="0" smtClean="0"/>
              <a:t>Widener, 2017 9th Conference on Performance Measurement and Control, Nice, France</a:t>
            </a:r>
            <a:endParaRPr lang="en-US" dirty="0"/>
          </a:p>
        </p:txBody>
      </p:sp>
      <p:sp>
        <p:nvSpPr>
          <p:cNvPr id="6" name="Oval 5"/>
          <p:cNvSpPr/>
          <p:nvPr/>
        </p:nvSpPr>
        <p:spPr>
          <a:xfrm>
            <a:off x="1829577" y="2057400"/>
            <a:ext cx="7239000" cy="37882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3886200" y="3590330"/>
            <a:ext cx="2438400" cy="2133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Frame: 500 Largest Austrian Non-Financial Firms</a:t>
            </a:r>
            <a:endParaRPr lang="en-US" dirty="0">
              <a:solidFill>
                <a:schemeClr val="tx1"/>
              </a:solidFill>
            </a:endParaRPr>
          </a:p>
        </p:txBody>
      </p:sp>
      <p:sp>
        <p:nvSpPr>
          <p:cNvPr id="9" name="Cloud Callout 8"/>
          <p:cNvSpPr/>
          <p:nvPr/>
        </p:nvSpPr>
        <p:spPr>
          <a:xfrm>
            <a:off x="228600" y="4343400"/>
            <a:ext cx="3048000" cy="2133600"/>
          </a:xfrm>
          <a:prstGeom prst="cloudCallout">
            <a:avLst>
              <a:gd name="adj1" fmla="val 71610"/>
              <a:gd name="adj2" fmla="val -150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Nonresponse Bias</a:t>
            </a:r>
            <a:r>
              <a:rPr lang="en-US" sz="1600" dirty="0" smtClean="0">
                <a:solidFill>
                  <a:schemeClr val="tx1"/>
                </a:solidFill>
              </a:rPr>
              <a:t>: </a:t>
            </a:r>
            <a:r>
              <a:rPr lang="en-US" sz="1600" dirty="0" smtClean="0">
                <a:solidFill>
                  <a:srgbClr val="FF0000"/>
                </a:solidFill>
              </a:rPr>
              <a:t>Examined early vs. late, compared revenue and # of employees between sample and population</a:t>
            </a:r>
            <a:endParaRPr lang="en-US" sz="1600" dirty="0">
              <a:solidFill>
                <a:srgbClr val="FF0000"/>
              </a:solidFill>
            </a:endParaRPr>
          </a:p>
        </p:txBody>
      </p:sp>
      <p:sp>
        <p:nvSpPr>
          <p:cNvPr id="10" name="Cloud Callout 9"/>
          <p:cNvSpPr/>
          <p:nvPr/>
        </p:nvSpPr>
        <p:spPr>
          <a:xfrm>
            <a:off x="-76200" y="2743200"/>
            <a:ext cx="3048000" cy="1371600"/>
          </a:xfrm>
          <a:prstGeom prst="cloudCallout">
            <a:avLst>
              <a:gd name="adj1" fmla="val 80148"/>
              <a:gd name="adj2" fmla="val 629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Coverage Bias: Non-Austrian firms</a:t>
            </a:r>
            <a:endParaRPr lang="en-US" sz="1600" dirty="0">
              <a:solidFill>
                <a:srgbClr val="FF0000"/>
              </a:solidFill>
            </a:endParaRPr>
          </a:p>
        </p:txBody>
      </p:sp>
      <p:pic>
        <p:nvPicPr>
          <p:cNvPr id="11" name="Content Placeholder 10" descr="wordmark_rev.png"/>
          <p:cNvPicPr>
            <a:picLocks noGrp="1" noChangeAspect="1"/>
          </p:cNvPicPr>
          <p:nvPr>
            <p:ph idx="13"/>
          </p:nvPr>
        </p:nvPicPr>
        <p:blipFill>
          <a:blip r:embed="rId3"/>
          <a:stretch>
            <a:fillRect/>
          </a:stretch>
        </p:blipFill>
        <p:spPr>
          <a:xfrm>
            <a:off x="522355" y="76200"/>
            <a:ext cx="1774690" cy="441325"/>
          </a:xfrm>
          <a:prstGeom prst="rect">
            <a:avLst/>
          </a:prstGeom>
        </p:spPr>
      </p:pic>
      <p:sp>
        <p:nvSpPr>
          <p:cNvPr id="13" name="Cloud Callout 12"/>
          <p:cNvSpPr/>
          <p:nvPr/>
        </p:nvSpPr>
        <p:spPr>
          <a:xfrm>
            <a:off x="5570375" y="1848091"/>
            <a:ext cx="3498201" cy="2286000"/>
          </a:xfrm>
          <a:prstGeom prst="cloudCallout">
            <a:avLst>
              <a:gd name="adj1" fmla="val -26416"/>
              <a:gd name="adj2" fmla="val 648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Relevant and Prototypical: Theory requires an environment with no ERM regulation; needs sufficient variety in ERM maturity; large firms likely have ERM systems</a:t>
            </a:r>
            <a:endParaRPr lang="en-US" sz="1400" dirty="0">
              <a:solidFill>
                <a:srgbClr val="FF0000"/>
              </a:solidFill>
            </a:endParaRPr>
          </a:p>
        </p:txBody>
      </p:sp>
      <p:sp>
        <p:nvSpPr>
          <p:cNvPr id="3" name="TextBox 2"/>
          <p:cNvSpPr txBox="1"/>
          <p:nvPr/>
        </p:nvSpPr>
        <p:spPr>
          <a:xfrm>
            <a:off x="3066661" y="2667000"/>
            <a:ext cx="2553478" cy="923330"/>
          </a:xfrm>
          <a:prstGeom prst="rect">
            <a:avLst/>
          </a:prstGeom>
          <a:noFill/>
        </p:spPr>
        <p:txBody>
          <a:bodyPr wrap="square" rtlCol="0">
            <a:spAutoFit/>
          </a:bodyPr>
          <a:lstStyle/>
          <a:p>
            <a:r>
              <a:rPr lang="en-US" dirty="0" smtClean="0"/>
              <a:t>Target Population: Non-Financial Firms in Continental Europe</a:t>
            </a:r>
            <a:endParaRPr lang="en-US" dirty="0"/>
          </a:p>
        </p:txBody>
      </p:sp>
    </p:spTree>
    <p:extLst>
      <p:ext uri="{BB962C8B-B14F-4D97-AF65-F5344CB8AC3E}">
        <p14:creationId xmlns:p14="http://schemas.microsoft.com/office/powerpoint/2010/main" val="14956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Rectangle 5"/>
          <p:cNvSpPr/>
          <p:nvPr/>
        </p:nvSpPr>
        <p:spPr>
          <a:xfrm>
            <a:off x="399143" y="2438400"/>
            <a:ext cx="8305800" cy="1815882"/>
          </a:xfrm>
          <a:prstGeom prst="rect">
            <a:avLst/>
          </a:prstGeom>
        </p:spPr>
        <p:txBody>
          <a:bodyPr wrap="square">
            <a:spAutoFit/>
          </a:bodyPr>
          <a:lstStyle/>
          <a:p>
            <a:pPr lvl="1">
              <a:buClr>
                <a:srgbClr val="7030A0"/>
              </a:buClr>
            </a:pPr>
            <a:r>
              <a:rPr lang="en-US" sz="4000" dirty="0">
                <a:latin typeface="+mn-lt"/>
                <a:cs typeface="Arial" pitchFamily="34" charset="0"/>
              </a:rPr>
              <a:t>Biases in Variable Measurement </a:t>
            </a:r>
          </a:p>
          <a:p>
            <a:pPr marL="1485900" lvl="2" indent="-571500">
              <a:buClr>
                <a:srgbClr val="7030A0"/>
              </a:buClr>
              <a:buFont typeface="Wingdings" panose="05000000000000000000" pitchFamily="2" charset="2"/>
              <a:buChar char="ü"/>
            </a:pPr>
            <a:r>
              <a:rPr lang="en-US" sz="3600" dirty="0" smtClean="0">
                <a:latin typeface="+mn-lt"/>
                <a:cs typeface="Arial" pitchFamily="34" charset="0"/>
              </a:rPr>
              <a:t>Social Desirability Bias</a:t>
            </a:r>
          </a:p>
          <a:p>
            <a:pPr lvl="2">
              <a:buClr>
                <a:srgbClr val="7030A0"/>
              </a:buClr>
            </a:pPr>
            <a:r>
              <a:rPr lang="en-US" sz="3600" dirty="0">
                <a:latin typeface="+mn-lt"/>
                <a:cs typeface="Arial" pitchFamily="34" charset="0"/>
              </a:rPr>
              <a:t> </a:t>
            </a:r>
            <a:r>
              <a:rPr lang="en-US" sz="3600" dirty="0" smtClean="0">
                <a:latin typeface="+mn-lt"/>
                <a:cs typeface="Arial" pitchFamily="34" charset="0"/>
              </a:rPr>
              <a:t>    Halo Effects</a:t>
            </a:r>
            <a:endParaRPr lang="en-US" sz="3600" dirty="0">
              <a:latin typeface="+mn-lt"/>
              <a:cs typeface="Arial" pitchFamily="34" charset="0"/>
            </a:endParaRPr>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49380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smtClean="0"/>
              <a:t>Social Desirability Bias</a:t>
            </a:r>
            <a:endParaRPr lang="en-US" dirty="0"/>
          </a:p>
        </p:txBody>
      </p:sp>
      <p:sp>
        <p:nvSpPr>
          <p:cNvPr id="3" name="Content Placeholder 2"/>
          <p:cNvSpPr>
            <a:spLocks noGrp="1"/>
          </p:cNvSpPr>
          <p:nvPr>
            <p:ph idx="1"/>
          </p:nvPr>
        </p:nvSpPr>
        <p:spPr>
          <a:xfrm>
            <a:off x="457200" y="1676400"/>
            <a:ext cx="8229600" cy="4449763"/>
          </a:xfrm>
        </p:spPr>
        <p:txBody>
          <a:bodyPr/>
          <a:lstStyle/>
          <a:p>
            <a:endParaRPr lang="en-US" dirty="0" smtClean="0"/>
          </a:p>
          <a:p>
            <a:endParaRPr lang="en-US" dirty="0"/>
          </a:p>
          <a:p>
            <a:r>
              <a:rPr lang="en-US" dirty="0" smtClean="0"/>
              <a:t>Distorting answers to be </a:t>
            </a:r>
          </a:p>
          <a:p>
            <a:pPr marL="0" indent="0">
              <a:buNone/>
            </a:pPr>
            <a:r>
              <a:rPr lang="en-US" dirty="0"/>
              <a:t>	</a:t>
            </a:r>
            <a:r>
              <a:rPr lang="en-US" dirty="0" smtClean="0"/>
              <a:t>consistent with social norms</a:t>
            </a:r>
            <a:endParaRPr lang="en-US" b="1" dirty="0" smtClean="0"/>
          </a:p>
          <a:p>
            <a:pPr lvl="1"/>
            <a:r>
              <a:rPr lang="en-US" dirty="0" smtClean="0"/>
              <a:t>Self-deception</a:t>
            </a:r>
          </a:p>
          <a:p>
            <a:pPr lvl="1"/>
            <a:r>
              <a:rPr lang="en-US" dirty="0" smtClean="0"/>
              <a:t>Other-deception</a:t>
            </a:r>
          </a:p>
          <a:p>
            <a:pPr lvl="2"/>
            <a:r>
              <a:rPr lang="en-US" dirty="0" smtClean="0"/>
              <a:t>Engage in impression </a:t>
            </a:r>
          </a:p>
          <a:p>
            <a:pPr marL="914400" lvl="2" indent="0">
              <a:buNone/>
            </a:pPr>
            <a:r>
              <a:rPr lang="en-US" dirty="0"/>
              <a:t>	</a:t>
            </a:r>
            <a:r>
              <a:rPr lang="en-US" dirty="0" smtClean="0"/>
              <a:t>management</a:t>
            </a:r>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pic>
        <p:nvPicPr>
          <p:cNvPr id="7" name="Content Placeholder 6"/>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1076500" y="76200"/>
            <a:ext cx="666400" cy="441325"/>
          </a:xfrm>
        </p:spPr>
      </p:pic>
      <p:pic>
        <p:nvPicPr>
          <p:cNvPr id="6" name="Picture 5" descr="wordmark_rev.png"/>
          <p:cNvPicPr>
            <a:picLocks noChangeAspect="1"/>
          </p:cNvPicPr>
          <p:nvPr/>
        </p:nvPicPr>
        <p:blipFill>
          <a:blip r:embed="rId4"/>
          <a:stretch>
            <a:fillRect/>
          </a:stretch>
        </p:blipFill>
        <p:spPr>
          <a:xfrm>
            <a:off x="304800" y="155626"/>
            <a:ext cx="2362200" cy="5874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4495800"/>
            <a:ext cx="2531364" cy="1676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3971" y="1600200"/>
            <a:ext cx="2515228" cy="1676400"/>
          </a:xfrm>
          <a:prstGeom prst="rect">
            <a:avLst/>
          </a:prstGeom>
        </p:spPr>
      </p:pic>
    </p:spTree>
    <p:extLst>
      <p:ext uri="{BB962C8B-B14F-4D97-AF65-F5344CB8AC3E}">
        <p14:creationId xmlns:p14="http://schemas.microsoft.com/office/powerpoint/2010/main" val="82848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705600" cy="1066800"/>
          </a:xfrm>
        </p:spPr>
        <p:txBody>
          <a:bodyPr/>
          <a:lstStyle/>
          <a:p>
            <a:r>
              <a:rPr lang="en-US" dirty="0" smtClean="0">
                <a:solidFill>
                  <a:schemeClr val="tx1"/>
                </a:solidFill>
                <a:latin typeface="Arial" pitchFamily="34" charset="0"/>
                <a:cs typeface="Arial" pitchFamily="34" charset="0"/>
              </a:rPr>
              <a:t>Agenda</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143000" y="1524000"/>
            <a:ext cx="7772400" cy="4876800"/>
          </a:xfrm>
          <a:ln>
            <a:solidFill>
              <a:srgbClr val="7030A0"/>
            </a:solidFill>
          </a:ln>
        </p:spPr>
        <p:txBody>
          <a:bodyPr/>
          <a:lstStyle/>
          <a:p>
            <a:pPr>
              <a:buClr>
                <a:srgbClr val="7030A0"/>
              </a:buClr>
              <a:buFont typeface="Wingdings" pitchFamily="2" charset="2"/>
              <a:buChar char="q"/>
            </a:pPr>
            <a:r>
              <a:rPr lang="en-US" sz="2400" dirty="0" smtClean="0">
                <a:solidFill>
                  <a:schemeClr val="tx1"/>
                </a:solidFill>
                <a:effectLst/>
                <a:latin typeface="Arial" pitchFamily="34" charset="0"/>
                <a:cs typeface="Arial" pitchFamily="34" charset="0"/>
              </a:rPr>
              <a:t>What is the issue?</a:t>
            </a:r>
          </a:p>
          <a:p>
            <a:pPr lvl="1">
              <a:buClr>
                <a:srgbClr val="7030A0"/>
              </a:buClr>
              <a:buFont typeface="Wingdings" pitchFamily="2" charset="2"/>
              <a:buChar char="q"/>
            </a:pPr>
            <a:r>
              <a:rPr lang="en-US" sz="2000" dirty="0" smtClean="0">
                <a:solidFill>
                  <a:schemeClr val="tx1"/>
                </a:solidFill>
                <a:latin typeface="Arial" pitchFamily="34" charset="0"/>
                <a:cs typeface="Arial" pitchFamily="34" charset="0"/>
              </a:rPr>
              <a:t>Why should you care?</a:t>
            </a:r>
            <a:endParaRPr lang="en-US" sz="2000" dirty="0" smtClean="0">
              <a:solidFill>
                <a:schemeClr val="tx1"/>
              </a:solidFill>
              <a:effectLst/>
              <a:latin typeface="Arial" pitchFamily="34" charset="0"/>
              <a:cs typeface="Arial" pitchFamily="34" charset="0"/>
            </a:endParaRPr>
          </a:p>
          <a:p>
            <a:pPr>
              <a:buClr>
                <a:srgbClr val="7030A0"/>
              </a:buClr>
              <a:buFont typeface="Wingdings" pitchFamily="2" charset="2"/>
              <a:buChar char="q"/>
            </a:pPr>
            <a:r>
              <a:rPr lang="en-US" sz="2400" dirty="0" smtClean="0">
                <a:solidFill>
                  <a:schemeClr val="tx1"/>
                </a:solidFill>
                <a:latin typeface="Arial" pitchFamily="34" charset="0"/>
                <a:cs typeface="Arial" pitchFamily="34" charset="0"/>
              </a:rPr>
              <a:t>Potential concerns for survey research</a:t>
            </a:r>
            <a:endParaRPr lang="en-US" sz="2400" dirty="0" smtClean="0">
              <a:solidFill>
                <a:schemeClr val="tx1"/>
              </a:solidFill>
              <a:effectLst/>
              <a:latin typeface="Arial" pitchFamily="34" charset="0"/>
              <a:cs typeface="Arial" pitchFamily="34" charset="0"/>
            </a:endParaRPr>
          </a:p>
          <a:p>
            <a:pPr lvl="1">
              <a:buClr>
                <a:srgbClr val="7030A0"/>
              </a:buClr>
              <a:buFont typeface="Wingdings" pitchFamily="2" charset="2"/>
              <a:buChar char="q"/>
            </a:pPr>
            <a:r>
              <a:rPr lang="en-US" sz="2000" dirty="0" smtClean="0">
                <a:solidFill>
                  <a:schemeClr val="tx1"/>
                </a:solidFill>
                <a:effectLst/>
                <a:latin typeface="Arial" pitchFamily="34" charset="0"/>
                <a:cs typeface="Arial" pitchFamily="34" charset="0"/>
              </a:rPr>
              <a:t>Sampling Strategy and Generalizability</a:t>
            </a:r>
          </a:p>
          <a:p>
            <a:pPr lvl="1">
              <a:buClr>
                <a:srgbClr val="7030A0"/>
              </a:buClr>
              <a:buFont typeface="Wingdings" pitchFamily="2" charset="2"/>
              <a:buChar char="q"/>
            </a:pPr>
            <a:r>
              <a:rPr lang="en-US" sz="2000" dirty="0" smtClean="0">
                <a:solidFill>
                  <a:schemeClr val="tx1"/>
                </a:solidFill>
                <a:latin typeface="Arial" pitchFamily="34" charset="0"/>
                <a:cs typeface="Arial" pitchFamily="34" charset="0"/>
              </a:rPr>
              <a:t>Biases Related to Variables </a:t>
            </a:r>
          </a:p>
          <a:p>
            <a:pPr lvl="2">
              <a:buClr>
                <a:srgbClr val="7030A0"/>
              </a:buClr>
              <a:buFont typeface="Wingdings" pitchFamily="2" charset="2"/>
              <a:buChar char="q"/>
            </a:pPr>
            <a:r>
              <a:rPr lang="en-US" sz="1600" dirty="0" smtClean="0">
                <a:solidFill>
                  <a:schemeClr val="tx1"/>
                </a:solidFill>
                <a:effectLst/>
                <a:latin typeface="Arial" pitchFamily="34" charset="0"/>
                <a:cs typeface="Arial" pitchFamily="34" charset="0"/>
              </a:rPr>
              <a:t>Social Desirability Bias</a:t>
            </a:r>
          </a:p>
          <a:p>
            <a:pPr lvl="2">
              <a:buClr>
                <a:srgbClr val="7030A0"/>
              </a:buClr>
              <a:buFont typeface="Wingdings" pitchFamily="2" charset="2"/>
              <a:buChar char="q"/>
            </a:pPr>
            <a:r>
              <a:rPr lang="en-US" sz="1600" dirty="0" smtClean="0">
                <a:solidFill>
                  <a:schemeClr val="tx1"/>
                </a:solidFill>
                <a:latin typeface="Arial" pitchFamily="34" charset="0"/>
                <a:cs typeface="Arial" pitchFamily="34" charset="0"/>
              </a:rPr>
              <a:t>Halo Effects</a:t>
            </a:r>
            <a:endParaRPr lang="en-US" sz="1600" dirty="0" smtClean="0">
              <a:solidFill>
                <a:schemeClr val="tx1"/>
              </a:solidFill>
              <a:effectLst/>
              <a:latin typeface="Arial" pitchFamily="34" charset="0"/>
              <a:cs typeface="Arial" pitchFamily="34" charset="0"/>
            </a:endParaRPr>
          </a:p>
          <a:p>
            <a:pPr lvl="1">
              <a:buClr>
                <a:srgbClr val="7030A0"/>
              </a:buClr>
              <a:buFont typeface="Wingdings" pitchFamily="2" charset="2"/>
              <a:buChar char="q"/>
            </a:pPr>
            <a:r>
              <a:rPr lang="en-US" sz="2000" dirty="0" smtClean="0">
                <a:solidFill>
                  <a:schemeClr val="tx1"/>
                </a:solidFill>
                <a:latin typeface="Arial" pitchFamily="34" charset="0"/>
                <a:cs typeface="Arial" pitchFamily="34" charset="0"/>
              </a:rPr>
              <a:t>Bias in (Estimated) Relationships B/T Variables</a:t>
            </a:r>
          </a:p>
          <a:p>
            <a:pPr lvl="2">
              <a:buClr>
                <a:srgbClr val="7030A0"/>
              </a:buClr>
              <a:buFont typeface="Wingdings" pitchFamily="2" charset="2"/>
              <a:buChar char="q"/>
            </a:pPr>
            <a:r>
              <a:rPr lang="en-US" sz="1600" dirty="0" smtClean="0">
                <a:solidFill>
                  <a:schemeClr val="tx1"/>
                </a:solidFill>
                <a:latin typeface="Arial" pitchFamily="34" charset="0"/>
                <a:cs typeface="Arial" pitchFamily="34" charset="0"/>
              </a:rPr>
              <a:t>Common Method Bias</a:t>
            </a:r>
          </a:p>
          <a:p>
            <a:pPr lvl="1">
              <a:buClr>
                <a:srgbClr val="7030A0"/>
              </a:buClr>
              <a:buFont typeface="Wingdings" pitchFamily="2" charset="2"/>
              <a:buChar char="q"/>
            </a:pPr>
            <a:r>
              <a:rPr lang="en-US" sz="2000" dirty="0" smtClean="0">
                <a:solidFill>
                  <a:schemeClr val="tx1"/>
                </a:solidFill>
                <a:effectLst/>
                <a:latin typeface="Arial" pitchFamily="34" charset="0"/>
                <a:cs typeface="Arial" pitchFamily="34" charset="0"/>
              </a:rPr>
              <a:t>Omitted Variables</a:t>
            </a:r>
          </a:p>
          <a:p>
            <a:pPr>
              <a:buClr>
                <a:srgbClr val="7030A0"/>
              </a:buClr>
              <a:buFont typeface="Wingdings" pitchFamily="2" charset="2"/>
              <a:buChar char="q"/>
            </a:pPr>
            <a:r>
              <a:rPr lang="en-US" sz="2400" dirty="0" smtClean="0">
                <a:solidFill>
                  <a:schemeClr val="tx1"/>
                </a:solidFill>
                <a:latin typeface="Arial" pitchFamily="34" charset="0"/>
                <a:cs typeface="Arial" pitchFamily="34" charset="0"/>
              </a:rPr>
              <a:t>Application</a:t>
            </a:r>
            <a:endParaRPr lang="en-US" sz="2400" dirty="0" smtClean="0">
              <a:solidFill>
                <a:schemeClr val="tx1"/>
              </a:solidFill>
              <a:effectLst/>
              <a:latin typeface="Arial" pitchFamily="34" charset="0"/>
              <a:cs typeface="Arial" pitchFamily="34" charset="0"/>
            </a:endParaRPr>
          </a:p>
          <a:p>
            <a:pPr>
              <a:buClr>
                <a:srgbClr val="7030A0"/>
              </a:buClr>
              <a:buFont typeface="Wingdings" pitchFamily="2" charset="2"/>
              <a:buChar char="q"/>
            </a:pPr>
            <a:r>
              <a:rPr lang="en-US" sz="2400" dirty="0" smtClean="0">
                <a:solidFill>
                  <a:schemeClr val="tx1"/>
                </a:solidFill>
                <a:effectLst/>
                <a:latin typeface="Arial" pitchFamily="34" charset="0"/>
                <a:cs typeface="Arial" pitchFamily="34" charset="0"/>
              </a:rPr>
              <a:t>Summarizing Thoughts and Questions</a:t>
            </a:r>
          </a:p>
        </p:txBody>
      </p:sp>
      <p:sp>
        <p:nvSpPr>
          <p:cNvPr id="4" name="Footer Placeholder 3"/>
          <p:cNvSpPr>
            <a:spLocks noGrp="1"/>
          </p:cNvSpPr>
          <p:nvPr>
            <p:ph type="ftr" sz="quarter" idx="11"/>
          </p:nvPr>
        </p:nvSpPr>
        <p:spPr>
          <a:xfrm>
            <a:off x="2286000" y="6324599"/>
            <a:ext cx="4572000" cy="396875"/>
          </a:xfrm>
        </p:spPr>
        <p:txBody>
          <a:bodyPr/>
          <a:lstStyle/>
          <a:p>
            <a:r>
              <a:rPr lang="en-US" dirty="0" smtClean="0">
                <a:solidFill>
                  <a:schemeClr val="accent6"/>
                </a:solidFill>
              </a:rPr>
              <a:t>Widener, 2017 9th Conference on Performance Measurement and Control, Nice, France</a:t>
            </a:r>
            <a:endParaRPr lang="en-US" dirty="0">
              <a:solidFill>
                <a:schemeClr val="accent6"/>
              </a:solidFill>
            </a:endParaRPr>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2396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Self-Deception</a:t>
            </a:r>
            <a:endParaRPr lang="en-US" dirty="0"/>
          </a:p>
        </p:txBody>
      </p:sp>
      <p:pic>
        <p:nvPicPr>
          <p:cNvPr id="3" name="Content Placeholder 2"/>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0" y="1219200"/>
            <a:ext cx="4836194" cy="4720013"/>
          </a:xfr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1000" y="1219200"/>
            <a:ext cx="4724400" cy="4972329"/>
          </a:xfrm>
        </p:spPr>
      </p:pic>
      <p:sp>
        <p:nvSpPr>
          <p:cNvPr id="4" name="Footer Placeholder 3"/>
          <p:cNvSpPr>
            <a:spLocks noGrp="1"/>
          </p:cNvSpPr>
          <p:nvPr>
            <p:ph type="ftr" sz="quarter" idx="11"/>
          </p:nvPr>
        </p:nvSpPr>
        <p:spPr>
          <a:xfrm>
            <a:off x="2819400" y="6248400"/>
            <a:ext cx="4114800" cy="476250"/>
          </a:xfrm>
        </p:spPr>
        <p:txBody>
          <a:bodyPr/>
          <a:lstStyle/>
          <a:p>
            <a:pPr>
              <a:defRPr/>
            </a:pPr>
            <a:r>
              <a:rPr lang="en-US" dirty="0" smtClean="0"/>
              <a:t>Widener, 2017 9th Conference on Performance Measurement and Control, Nice, France</a:t>
            </a:r>
            <a:endParaRPr lang="en-US" dirty="0"/>
          </a:p>
        </p:txBody>
      </p:sp>
    </p:spTree>
    <p:extLst>
      <p:ext uri="{BB962C8B-B14F-4D97-AF65-F5344CB8AC3E}">
        <p14:creationId xmlns:p14="http://schemas.microsoft.com/office/powerpoint/2010/main" val="222936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Other-Deception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824831"/>
            <a:ext cx="6096000" cy="4076700"/>
          </a:xfrm>
        </p:spPr>
      </p:pic>
      <p:sp>
        <p:nvSpPr>
          <p:cNvPr id="4" name="Footer Placeholder 3"/>
          <p:cNvSpPr>
            <a:spLocks noGrp="1"/>
          </p:cNvSpPr>
          <p:nvPr>
            <p:ph type="ftr" sz="quarter" idx="11"/>
          </p:nvPr>
        </p:nvSpPr>
        <p:spPr>
          <a:xfrm>
            <a:off x="2590800" y="6248400"/>
            <a:ext cx="40386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7" name="Picture 6" descr="wordmark_rev.png"/>
          <p:cNvPicPr>
            <a:picLocks noChangeAspect="1"/>
          </p:cNvPicPr>
          <p:nvPr/>
        </p:nvPicPr>
        <p:blipFill>
          <a:blip r:embed="rId4"/>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501729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TextBox 5"/>
          <p:cNvSpPr txBox="1"/>
          <p:nvPr/>
        </p:nvSpPr>
        <p:spPr>
          <a:xfrm>
            <a:off x="1591849" y="5402997"/>
            <a:ext cx="5943600" cy="830997"/>
          </a:xfrm>
          <a:prstGeom prst="rect">
            <a:avLst/>
          </a:prstGeom>
          <a:solidFill>
            <a:srgbClr val="92D050"/>
          </a:solidFill>
        </p:spPr>
        <p:txBody>
          <a:bodyPr wrap="square" rtlCol="0">
            <a:spAutoFit/>
          </a:bodyPr>
          <a:lstStyle/>
          <a:p>
            <a:r>
              <a:rPr lang="en-US" sz="2400" dirty="0" smtClean="0"/>
              <a:t>Social desirability is a “methodological dead horse.” </a:t>
            </a:r>
            <a:r>
              <a:rPr lang="en-US" sz="2400" dirty="0" err="1" smtClean="0"/>
              <a:t>Nevid</a:t>
            </a:r>
            <a:r>
              <a:rPr lang="en-US" sz="2400" dirty="0" smtClean="0"/>
              <a:t>, 1983, 139</a:t>
            </a:r>
            <a:endParaRPr lang="en-US" sz="2400" dirty="0"/>
          </a:p>
        </p:txBody>
      </p:sp>
      <p:sp>
        <p:nvSpPr>
          <p:cNvPr id="7" name="TextBox 6"/>
          <p:cNvSpPr txBox="1"/>
          <p:nvPr/>
        </p:nvSpPr>
        <p:spPr>
          <a:xfrm>
            <a:off x="1591849" y="1676400"/>
            <a:ext cx="6248400" cy="1200329"/>
          </a:xfrm>
          <a:prstGeom prst="rect">
            <a:avLst/>
          </a:prstGeom>
          <a:solidFill>
            <a:srgbClr val="92D050"/>
          </a:solidFill>
        </p:spPr>
        <p:txBody>
          <a:bodyPr wrap="square" rtlCol="0">
            <a:spAutoFit/>
          </a:bodyPr>
          <a:lstStyle/>
          <a:p>
            <a:r>
              <a:rPr lang="en-US" sz="2400" dirty="0" smtClean="0"/>
              <a:t>Conclude that: social desirability affects constructs but not relationships (Moorman and </a:t>
            </a:r>
            <a:r>
              <a:rPr lang="en-US" sz="2400" dirty="0" err="1" smtClean="0"/>
              <a:t>Podsakoff</a:t>
            </a:r>
            <a:r>
              <a:rPr lang="en-US" sz="2400" dirty="0" smtClean="0"/>
              <a:t> 1992)</a:t>
            </a:r>
            <a:endParaRPr lang="en-US" sz="2400" dirty="0"/>
          </a:p>
        </p:txBody>
      </p:sp>
      <p:pic>
        <p:nvPicPr>
          <p:cNvPr id="8" name="Picture 7" descr="wordmark_rev.png"/>
          <p:cNvPicPr>
            <a:picLocks noChangeAspect="1"/>
          </p:cNvPicPr>
          <p:nvPr/>
        </p:nvPicPr>
        <p:blipFill>
          <a:blip r:embed="rId3"/>
          <a:stretch>
            <a:fillRect/>
          </a:stretch>
        </p:blipFill>
        <p:spPr>
          <a:xfrm>
            <a:off x="304800" y="155626"/>
            <a:ext cx="2362200" cy="587426"/>
          </a:xfrm>
          <a:prstGeom prst="rect">
            <a:avLst/>
          </a:prstGeom>
        </p:spPr>
      </p:pic>
      <p:pic>
        <p:nvPicPr>
          <p:cNvPr id="11" name="Content Placeholder 10"/>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2514600" y="3033423"/>
            <a:ext cx="1764082" cy="2177881"/>
          </a:xfr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2863159"/>
            <a:ext cx="3589183" cy="2518410"/>
          </a:xfrm>
          <a:prstGeom prst="rect">
            <a:avLst/>
          </a:prstGeom>
        </p:spPr>
      </p:pic>
    </p:spTree>
    <p:extLst>
      <p:ext uri="{BB962C8B-B14F-4D97-AF65-F5344CB8AC3E}">
        <p14:creationId xmlns:p14="http://schemas.microsoft.com/office/powerpoint/2010/main" val="362792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Conclusions from the literature notwithstanding…</a:t>
            </a:r>
          </a:p>
          <a:p>
            <a:pPr lvl="1"/>
            <a:endParaRPr lang="en-US" dirty="0" smtClean="0"/>
          </a:p>
          <a:p>
            <a:pPr lvl="1"/>
            <a:r>
              <a:rPr lang="en-US" dirty="0" smtClean="0"/>
              <a:t>Is it reasonable to expect other-deception?</a:t>
            </a:r>
          </a:p>
          <a:p>
            <a:pPr marL="457200" lvl="1" indent="0">
              <a:buNone/>
            </a:pPr>
            <a:endParaRPr lang="en-US" dirty="0" smtClean="0"/>
          </a:p>
          <a:p>
            <a:pPr lvl="1"/>
            <a:r>
              <a:rPr lang="en-US" dirty="0" smtClean="0"/>
              <a:t>Is it likely that there is similar bias in both variables?</a:t>
            </a:r>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spTree>
    <p:extLst>
      <p:ext uri="{BB962C8B-B14F-4D97-AF65-F5344CB8AC3E}">
        <p14:creationId xmlns:p14="http://schemas.microsoft.com/office/powerpoint/2010/main" val="832348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3600" dirty="0" smtClean="0"/>
              <a:t>General Example from the SI Papers</a:t>
            </a:r>
            <a:endParaRPr lang="en-US" sz="3600" dirty="0"/>
          </a:p>
        </p:txBody>
      </p:sp>
      <p:sp>
        <p:nvSpPr>
          <p:cNvPr id="3" name="Content Placeholder 2"/>
          <p:cNvSpPr>
            <a:spLocks noGrp="1"/>
          </p:cNvSpPr>
          <p:nvPr>
            <p:ph idx="1"/>
          </p:nvPr>
        </p:nvSpPr>
        <p:spPr>
          <a:xfrm>
            <a:off x="381000" y="2057400"/>
            <a:ext cx="8229600" cy="3840163"/>
          </a:xfrm>
        </p:spPr>
        <p:txBody>
          <a:bodyPr/>
          <a:lstStyle/>
          <a:p>
            <a:r>
              <a:rPr lang="en-US" sz="2800" dirty="0" smtClean="0"/>
              <a:t>Ex</a:t>
            </a:r>
            <a:r>
              <a:rPr lang="en-US" sz="2800" dirty="0"/>
              <a:t>: </a:t>
            </a:r>
            <a:r>
              <a:rPr lang="en-US" sz="2800" dirty="0" err="1" smtClean="0"/>
              <a:t>Braumann</a:t>
            </a:r>
            <a:endParaRPr lang="en-US" sz="2800" dirty="0" smtClean="0"/>
          </a:p>
          <a:p>
            <a:pPr lvl="1"/>
            <a:r>
              <a:rPr lang="en-US" sz="2400" dirty="0" smtClean="0"/>
              <a:t>Mentions the possibility for bias</a:t>
            </a:r>
          </a:p>
          <a:p>
            <a:pPr lvl="1"/>
            <a:r>
              <a:rPr lang="en-US" sz="2400" dirty="0" smtClean="0"/>
              <a:t>Remedy mentioned is careful wording of survey questions</a:t>
            </a:r>
          </a:p>
          <a:p>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214564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Example - Question</a:t>
            </a:r>
            <a:endParaRPr lang="en-US" dirty="0"/>
          </a:p>
        </p:txBody>
      </p:sp>
      <p:sp>
        <p:nvSpPr>
          <p:cNvPr id="14" name="Content Placeholder 13"/>
          <p:cNvSpPr>
            <a:spLocks noGrp="1"/>
          </p:cNvSpPr>
          <p:nvPr>
            <p:ph idx="1"/>
          </p:nvPr>
        </p:nvSpPr>
        <p:spPr>
          <a:xfrm>
            <a:off x="457200" y="1371600"/>
            <a:ext cx="8229600" cy="4525963"/>
          </a:xfrm>
        </p:spPr>
        <p:txBody>
          <a:bodyPr/>
          <a:lstStyle/>
          <a:p>
            <a:r>
              <a:rPr lang="en-US" sz="1600" dirty="0" smtClean="0"/>
              <a:t>Respondents asked to provide the total annual net income of all persons living in your household.</a:t>
            </a:r>
          </a:p>
          <a:p>
            <a:endParaRPr lang="en-US" dirty="0" smtClean="0"/>
          </a:p>
          <a:p>
            <a:endParaRPr lang="en-US" dirty="0"/>
          </a:p>
          <a:p>
            <a:endParaRPr lang="en-US" sz="1600" dirty="0" smtClean="0"/>
          </a:p>
          <a:p>
            <a:pPr lvl="8"/>
            <a:r>
              <a:rPr lang="en-US" sz="1600" dirty="0" smtClean="0"/>
              <a:t>Closed-category (open category) 5% (25.5%) and 7.5% (11.8%) responded I don’t know and I prefer not to answer, respectively. Closed-category had a normal distribution while open category was distributed primarily in two categories.</a:t>
            </a:r>
            <a:endParaRPr lang="en-US" sz="1600" dirty="0"/>
          </a:p>
        </p:txBody>
      </p:sp>
      <p:sp>
        <p:nvSpPr>
          <p:cNvPr id="4" name="Footer Placeholder 3"/>
          <p:cNvSpPr>
            <a:spLocks noGrp="1"/>
          </p:cNvSpPr>
          <p:nvPr>
            <p:ph type="ftr" sz="quarter" idx="11"/>
          </p:nvPr>
        </p:nvSpPr>
        <p:spPr>
          <a:xfrm>
            <a:off x="2667000" y="6248400"/>
            <a:ext cx="3962400" cy="476250"/>
          </a:xfrm>
        </p:spPr>
        <p:txBody>
          <a:bodyPr/>
          <a:lstStyle/>
          <a:p>
            <a:pPr>
              <a:defRPr/>
            </a:pPr>
            <a:r>
              <a:rPr lang="en-US" dirty="0" smtClean="0"/>
              <a:t>Widener, 2017 9th Conference on Performance Measurement and Control, Nice, France</a:t>
            </a: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3968339992"/>
              </p:ext>
            </p:extLst>
          </p:nvPr>
        </p:nvGraphicFramePr>
        <p:xfrm>
          <a:off x="558841" y="2057400"/>
          <a:ext cx="8585159" cy="3624262"/>
        </p:xfrm>
        <a:graphic>
          <a:graphicData uri="http://schemas.openxmlformats.org/presentationml/2006/ole">
            <mc:AlternateContent xmlns:mc="http://schemas.openxmlformats.org/markup-compatibility/2006">
              <mc:Choice xmlns:v="urn:schemas-microsoft-com:vml" Requires="v">
                <p:oleObj spid="_x0000_s3114" name="Document" r:id="rId4" imgW="6105850" imgH="2827464" progId="Word.Document.12">
                  <p:embed/>
                </p:oleObj>
              </mc:Choice>
              <mc:Fallback>
                <p:oleObj name="Document" r:id="rId4" imgW="6105850" imgH="2827464" progId="Word.Document.12">
                  <p:embed/>
                  <p:pic>
                    <p:nvPicPr>
                      <p:cNvPr id="0" name=""/>
                      <p:cNvPicPr/>
                      <p:nvPr/>
                    </p:nvPicPr>
                    <p:blipFill>
                      <a:blip r:embed="rId5"/>
                      <a:stretch>
                        <a:fillRect/>
                      </a:stretch>
                    </p:blipFill>
                    <p:spPr>
                      <a:xfrm>
                        <a:off x="558841" y="2057400"/>
                        <a:ext cx="8585159" cy="3624262"/>
                      </a:xfrm>
                      <a:prstGeom prst="rect">
                        <a:avLst/>
                      </a:prstGeom>
                    </p:spPr>
                  </p:pic>
                </p:oleObj>
              </mc:Fallback>
            </mc:AlternateContent>
          </a:graphicData>
        </a:graphic>
      </p:graphicFrame>
      <p:pic>
        <p:nvPicPr>
          <p:cNvPr id="19" name="Content Placeholder 18" descr="wordmark_rev.png"/>
          <p:cNvPicPr>
            <a:picLocks noGrp="1" noChangeAspect="1"/>
          </p:cNvPicPr>
          <p:nvPr>
            <p:ph idx="13"/>
          </p:nvPr>
        </p:nvPicPr>
        <p:blipFill>
          <a:blip r:embed="rId6"/>
          <a:stretch>
            <a:fillRect/>
          </a:stretch>
        </p:blipFill>
        <p:spPr>
          <a:xfrm>
            <a:off x="522355" y="76200"/>
            <a:ext cx="1774690" cy="441325"/>
          </a:xfrm>
          <a:prstGeom prst="rect">
            <a:avLst/>
          </a:prstGeom>
        </p:spPr>
      </p:pic>
      <p:sp>
        <p:nvSpPr>
          <p:cNvPr id="20" name="TextBox 19"/>
          <p:cNvSpPr txBox="1"/>
          <p:nvPr/>
        </p:nvSpPr>
        <p:spPr>
          <a:xfrm>
            <a:off x="4038600" y="5715000"/>
            <a:ext cx="4953000" cy="523220"/>
          </a:xfrm>
          <a:prstGeom prst="rect">
            <a:avLst/>
          </a:prstGeom>
          <a:noFill/>
        </p:spPr>
        <p:txBody>
          <a:bodyPr wrap="square" rtlCol="0">
            <a:spAutoFit/>
          </a:bodyPr>
          <a:lstStyle/>
          <a:p>
            <a:r>
              <a:rPr lang="en-US" sz="1400" dirty="0" err="1" smtClean="0"/>
              <a:t>Galobardes</a:t>
            </a:r>
            <a:r>
              <a:rPr lang="en-US" sz="1400" dirty="0" smtClean="0"/>
              <a:t>, B. &amp; S. Demarest. 2003. Asking sensitive </a:t>
            </a:r>
            <a:r>
              <a:rPr lang="en-US" sz="1400" dirty="0" err="1" smtClean="0"/>
              <a:t>informatioin</a:t>
            </a:r>
            <a:r>
              <a:rPr lang="en-US" sz="1400" dirty="0" smtClean="0"/>
              <a:t>: an example with income. </a:t>
            </a:r>
            <a:endParaRPr lang="en-US" sz="1400" dirty="0"/>
          </a:p>
        </p:txBody>
      </p:sp>
    </p:spTree>
    <p:extLst>
      <p:ext uri="{BB962C8B-B14F-4D97-AF65-F5344CB8AC3E}">
        <p14:creationId xmlns:p14="http://schemas.microsoft.com/office/powerpoint/2010/main" val="3838141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Allowing participation in the design  of performance measurement systems has proved to be invaluable for organizations. Please rate the extent of your involvement in the design of your performance measurement system (on a 1 to 7 point scale, not at all to fully)</a:t>
            </a:r>
          </a:p>
        </p:txBody>
      </p:sp>
      <p:sp>
        <p:nvSpPr>
          <p:cNvPr id="4" name="Footer Placeholder 3"/>
          <p:cNvSpPr>
            <a:spLocks noGrp="1"/>
          </p:cNvSpPr>
          <p:nvPr>
            <p:ph type="ftr" sz="quarter" idx="11"/>
          </p:nvPr>
        </p:nvSpPr>
        <p:spPr>
          <a:xfrm>
            <a:off x="2667000" y="6248400"/>
            <a:ext cx="4038600" cy="476250"/>
          </a:xfrm>
        </p:spPr>
        <p:txBody>
          <a:bodyPr/>
          <a:lstStyle/>
          <a:p>
            <a:pPr>
              <a:defRPr/>
            </a:pPr>
            <a:r>
              <a:rPr lang="en-US" dirty="0" smtClean="0"/>
              <a:t>Widener, 2017 9th Conference on Performance Measurement and Control, Nice, France</a:t>
            </a:r>
            <a:endParaRPr lang="en-US" dirty="0"/>
          </a:p>
        </p:txBody>
      </p:sp>
      <p:sp>
        <p:nvSpPr>
          <p:cNvPr id="5" name="Oval 4"/>
          <p:cNvSpPr/>
          <p:nvPr/>
        </p:nvSpPr>
        <p:spPr>
          <a:xfrm>
            <a:off x="609600" y="2514600"/>
            <a:ext cx="8001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18" descr="wordmark_rev.png"/>
          <p:cNvPicPr>
            <a:picLocks noGrp="1" noChangeAspect="1"/>
          </p:cNvPicPr>
          <p:nvPr>
            <p:ph idx="13"/>
          </p:nvPr>
        </p:nvPicPr>
        <p:blipFill>
          <a:blip r:embed="rId3"/>
          <a:stretch>
            <a:fillRect/>
          </a:stretch>
        </p:blipFill>
        <p:spPr>
          <a:xfrm>
            <a:off x="522355" y="76200"/>
            <a:ext cx="1774690" cy="441325"/>
          </a:xfrm>
          <a:prstGeom prst="rect">
            <a:avLst/>
          </a:prstGeom>
        </p:spPr>
      </p:pic>
    </p:spTree>
    <p:extLst>
      <p:ext uri="{BB962C8B-B14F-4D97-AF65-F5344CB8AC3E}">
        <p14:creationId xmlns:p14="http://schemas.microsoft.com/office/powerpoint/2010/main" val="16266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Rectangle 5"/>
          <p:cNvSpPr/>
          <p:nvPr/>
        </p:nvSpPr>
        <p:spPr>
          <a:xfrm>
            <a:off x="399143" y="2438400"/>
            <a:ext cx="8305800" cy="1815882"/>
          </a:xfrm>
          <a:prstGeom prst="rect">
            <a:avLst/>
          </a:prstGeom>
        </p:spPr>
        <p:txBody>
          <a:bodyPr wrap="square">
            <a:spAutoFit/>
          </a:bodyPr>
          <a:lstStyle/>
          <a:p>
            <a:pPr lvl="1">
              <a:buClr>
                <a:srgbClr val="7030A0"/>
              </a:buClr>
            </a:pPr>
            <a:r>
              <a:rPr lang="en-US" sz="4000" dirty="0">
                <a:latin typeface="+mn-lt"/>
                <a:cs typeface="Arial" pitchFamily="34" charset="0"/>
              </a:rPr>
              <a:t>Biases in Variable Measurement </a:t>
            </a:r>
          </a:p>
          <a:p>
            <a:pPr lvl="2">
              <a:buClr>
                <a:srgbClr val="7030A0"/>
              </a:buClr>
            </a:pPr>
            <a:r>
              <a:rPr lang="en-US" sz="3600" dirty="0" smtClean="0">
                <a:latin typeface="+mn-lt"/>
                <a:cs typeface="Arial" pitchFamily="34" charset="0"/>
              </a:rPr>
              <a:t>    Social Desirability Bias</a:t>
            </a:r>
          </a:p>
          <a:p>
            <a:pPr marL="1485900" lvl="2" indent="-571500">
              <a:buClr>
                <a:srgbClr val="7030A0"/>
              </a:buClr>
              <a:buFont typeface="Wingdings" panose="05000000000000000000" pitchFamily="2" charset="2"/>
              <a:buChar char="ü"/>
            </a:pPr>
            <a:r>
              <a:rPr lang="en-US" sz="3600" dirty="0" smtClean="0">
                <a:latin typeface="+mn-lt"/>
                <a:cs typeface="Arial" pitchFamily="34" charset="0"/>
              </a:rPr>
              <a:t>Halo Effects</a:t>
            </a:r>
            <a:endParaRPr lang="en-US" sz="3600" dirty="0">
              <a:latin typeface="+mn-lt"/>
              <a:cs typeface="Arial" pitchFamily="34" charset="0"/>
            </a:endParaRPr>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019094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Halo Effects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sp>
        <p:nvSpPr>
          <p:cNvPr id="6" name="TextBox 5"/>
          <p:cNvSpPr txBox="1"/>
          <p:nvPr/>
        </p:nvSpPr>
        <p:spPr>
          <a:xfrm>
            <a:off x="5638800" y="710625"/>
            <a:ext cx="2743200" cy="584775"/>
          </a:xfrm>
          <a:prstGeom prst="rect">
            <a:avLst/>
          </a:prstGeom>
          <a:noFill/>
        </p:spPr>
        <p:txBody>
          <a:bodyPr wrap="square" rtlCol="0">
            <a:spAutoFit/>
          </a:bodyPr>
          <a:lstStyle/>
          <a:p>
            <a:r>
              <a:rPr lang="en-US" sz="3200" dirty="0" smtClean="0">
                <a:solidFill>
                  <a:srgbClr val="FFFF00"/>
                </a:solidFill>
              </a:rPr>
              <a:t>Halo Effect</a:t>
            </a:r>
            <a:endParaRPr lang="en-US" sz="3200" dirty="0">
              <a:solidFill>
                <a:srgbClr val="FFFF00"/>
              </a:solidFill>
            </a:endParaRPr>
          </a:p>
        </p:txBody>
      </p:sp>
    </p:spTree>
    <p:extLst>
      <p:ext uri="{BB962C8B-B14F-4D97-AF65-F5344CB8AC3E}">
        <p14:creationId xmlns:p14="http://schemas.microsoft.com/office/powerpoint/2010/main" val="53175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84" y="850647"/>
            <a:ext cx="8229600" cy="1143000"/>
          </a:xfrm>
        </p:spPr>
        <p:txBody>
          <a:bodyPr/>
          <a:lstStyle/>
          <a:p>
            <a:r>
              <a:rPr lang="en-US" dirty="0" smtClean="0"/>
              <a:t>Halo Effect - Illustration</a:t>
            </a:r>
            <a:endParaRPr lang="en-US" dirty="0"/>
          </a:p>
        </p:txBody>
      </p:sp>
      <p:pic>
        <p:nvPicPr>
          <p:cNvPr id="27" name="Content Placeholder 2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653630" y="2504474"/>
            <a:ext cx="1387174" cy="671721"/>
          </a:xfrm>
        </p:spPr>
      </p:pic>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sp>
        <p:nvSpPr>
          <p:cNvPr id="6" name="TextBox 5"/>
          <p:cNvSpPr txBox="1"/>
          <p:nvPr/>
        </p:nvSpPr>
        <p:spPr>
          <a:xfrm>
            <a:off x="1718005" y="1993647"/>
            <a:ext cx="2209800" cy="461665"/>
          </a:xfrm>
          <a:prstGeom prst="rect">
            <a:avLst/>
          </a:prstGeom>
          <a:solidFill>
            <a:srgbClr val="92D050"/>
          </a:solidFill>
        </p:spPr>
        <p:txBody>
          <a:bodyPr wrap="square" rtlCol="0">
            <a:spAutoFit/>
          </a:bodyPr>
          <a:lstStyle/>
          <a:p>
            <a:r>
              <a:rPr lang="en-US" sz="2400" dirty="0" smtClean="0"/>
              <a:t>Character</a:t>
            </a:r>
            <a:endParaRPr lang="en-US" sz="2400" dirty="0"/>
          </a:p>
        </p:txBody>
      </p:sp>
      <p:sp>
        <p:nvSpPr>
          <p:cNvPr id="7" name="TextBox 6"/>
          <p:cNvSpPr txBox="1"/>
          <p:nvPr/>
        </p:nvSpPr>
        <p:spPr>
          <a:xfrm>
            <a:off x="1737599" y="3303089"/>
            <a:ext cx="2209800" cy="461665"/>
          </a:xfrm>
          <a:prstGeom prst="rect">
            <a:avLst/>
          </a:prstGeom>
          <a:solidFill>
            <a:srgbClr val="92D050"/>
          </a:solidFill>
        </p:spPr>
        <p:txBody>
          <a:bodyPr wrap="square" rtlCol="0">
            <a:spAutoFit/>
          </a:bodyPr>
          <a:lstStyle/>
          <a:p>
            <a:r>
              <a:rPr lang="en-US" sz="2400" dirty="0" smtClean="0"/>
              <a:t>Intelligence</a:t>
            </a:r>
            <a:endParaRPr lang="en-US" sz="2400" dirty="0"/>
          </a:p>
        </p:txBody>
      </p:sp>
      <p:sp>
        <p:nvSpPr>
          <p:cNvPr id="8" name="TextBox 7"/>
          <p:cNvSpPr txBox="1"/>
          <p:nvPr/>
        </p:nvSpPr>
        <p:spPr>
          <a:xfrm>
            <a:off x="1785496" y="4495800"/>
            <a:ext cx="2209800" cy="461665"/>
          </a:xfrm>
          <a:prstGeom prst="rect">
            <a:avLst/>
          </a:prstGeom>
          <a:solidFill>
            <a:srgbClr val="92D050"/>
          </a:solidFill>
        </p:spPr>
        <p:txBody>
          <a:bodyPr wrap="square" rtlCol="0">
            <a:spAutoFit/>
          </a:bodyPr>
          <a:lstStyle/>
          <a:p>
            <a:r>
              <a:rPr lang="en-US" sz="2400" dirty="0" smtClean="0"/>
              <a:t>Leadership</a:t>
            </a:r>
            <a:endParaRPr lang="en-US" sz="2400" dirty="0"/>
          </a:p>
        </p:txBody>
      </p:sp>
      <p:sp>
        <p:nvSpPr>
          <p:cNvPr id="9" name="TextBox 8"/>
          <p:cNvSpPr txBox="1"/>
          <p:nvPr/>
        </p:nvSpPr>
        <p:spPr>
          <a:xfrm>
            <a:off x="5334000" y="3303089"/>
            <a:ext cx="2209800" cy="461665"/>
          </a:xfrm>
          <a:prstGeom prst="rect">
            <a:avLst/>
          </a:prstGeom>
          <a:solidFill>
            <a:srgbClr val="92D050"/>
          </a:solidFill>
        </p:spPr>
        <p:txBody>
          <a:bodyPr wrap="square" rtlCol="0">
            <a:spAutoFit/>
          </a:bodyPr>
          <a:lstStyle/>
          <a:p>
            <a:r>
              <a:rPr lang="en-US" sz="2400" dirty="0" smtClean="0"/>
              <a:t>Physique</a:t>
            </a:r>
            <a:endParaRPr lang="en-US" sz="2400" dirty="0"/>
          </a:p>
        </p:txBody>
      </p:sp>
      <p:pic>
        <p:nvPicPr>
          <p:cNvPr id="10" name="Picture 9" descr="wordmark_rev.png"/>
          <p:cNvPicPr>
            <a:picLocks noChangeAspect="1"/>
          </p:cNvPicPr>
          <p:nvPr/>
        </p:nvPicPr>
        <p:blipFill>
          <a:blip r:embed="rId4"/>
          <a:stretch>
            <a:fillRect/>
          </a:stretch>
        </p:blipFill>
        <p:spPr>
          <a:xfrm>
            <a:off x="304800" y="155626"/>
            <a:ext cx="2362200" cy="587426"/>
          </a:xfrm>
          <a:prstGeom prst="rect">
            <a:avLst/>
          </a:prstGeom>
        </p:spPr>
      </p:pic>
      <p:pic>
        <p:nvPicPr>
          <p:cNvPr id="28" name="Content Placeholder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16200000">
            <a:off x="688558" y="3969383"/>
            <a:ext cx="1387174" cy="671721"/>
          </a:xfrm>
          <a:prstGeom prst="rect">
            <a:avLst/>
          </a:prstGeom>
          <a:noFill/>
          <a:ln w="9525">
            <a:noFill/>
            <a:miter lim="800000"/>
            <a:headEnd/>
            <a:tailEnd/>
          </a:ln>
        </p:spPr>
      </p:pic>
      <p:pic>
        <p:nvPicPr>
          <p:cNvPr id="29" name="Content Placeholder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47399" y="2631368"/>
            <a:ext cx="1387174" cy="671721"/>
          </a:xfrm>
          <a:prstGeom prst="rect">
            <a:avLst/>
          </a:prstGeom>
          <a:noFill/>
          <a:ln w="9525">
            <a:noFill/>
            <a:miter lim="800000"/>
            <a:headEnd/>
            <a:tailEnd/>
          </a:ln>
        </p:spPr>
      </p:pic>
      <p:sp>
        <p:nvSpPr>
          <p:cNvPr id="30" name="TextBox 29"/>
          <p:cNvSpPr txBox="1"/>
          <p:nvPr/>
        </p:nvSpPr>
        <p:spPr>
          <a:xfrm>
            <a:off x="4259986" y="3349255"/>
            <a:ext cx="762000" cy="369332"/>
          </a:xfrm>
          <a:prstGeom prst="rect">
            <a:avLst/>
          </a:prstGeom>
          <a:noFill/>
        </p:spPr>
        <p:txBody>
          <a:bodyPr wrap="square" rtlCol="0">
            <a:spAutoFit/>
          </a:bodyPr>
          <a:lstStyle/>
          <a:p>
            <a:r>
              <a:rPr lang="en-US" dirty="0" smtClean="0"/>
              <a:t>0.51</a:t>
            </a:r>
            <a:endParaRPr lang="en-US" dirty="0"/>
          </a:p>
        </p:txBody>
      </p:sp>
      <p:sp>
        <p:nvSpPr>
          <p:cNvPr id="31" name="TextBox 30"/>
          <p:cNvSpPr txBox="1"/>
          <p:nvPr/>
        </p:nvSpPr>
        <p:spPr>
          <a:xfrm>
            <a:off x="284284" y="4374744"/>
            <a:ext cx="762000" cy="369332"/>
          </a:xfrm>
          <a:prstGeom prst="rect">
            <a:avLst/>
          </a:prstGeom>
          <a:noFill/>
        </p:spPr>
        <p:txBody>
          <a:bodyPr wrap="square" rtlCol="0">
            <a:spAutoFit/>
          </a:bodyPr>
          <a:lstStyle/>
          <a:p>
            <a:r>
              <a:rPr lang="en-US" dirty="0" smtClean="0"/>
              <a:t>0.58</a:t>
            </a:r>
            <a:endParaRPr lang="en-US" dirty="0"/>
          </a:p>
        </p:txBody>
      </p:sp>
      <p:sp>
        <p:nvSpPr>
          <p:cNvPr id="32" name="TextBox 31"/>
          <p:cNvSpPr txBox="1"/>
          <p:nvPr/>
        </p:nvSpPr>
        <p:spPr>
          <a:xfrm>
            <a:off x="152400" y="2446630"/>
            <a:ext cx="762000" cy="369332"/>
          </a:xfrm>
          <a:prstGeom prst="rect">
            <a:avLst/>
          </a:prstGeom>
          <a:noFill/>
        </p:spPr>
        <p:txBody>
          <a:bodyPr wrap="square" rtlCol="0">
            <a:spAutoFit/>
          </a:bodyPr>
          <a:lstStyle/>
          <a:p>
            <a:r>
              <a:rPr lang="en-US" dirty="0" smtClean="0"/>
              <a:t>0.64</a:t>
            </a:r>
            <a:endParaRPr lang="en-US" dirty="0"/>
          </a:p>
        </p:txBody>
      </p:sp>
    </p:spTree>
    <p:extLst>
      <p:ext uri="{BB962C8B-B14F-4D97-AF65-F5344CB8AC3E}">
        <p14:creationId xmlns:p14="http://schemas.microsoft.com/office/powerpoint/2010/main" val="1424078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6705600" cy="1066800"/>
          </a:xfrm>
        </p:spPr>
        <p:txBody>
          <a:bodyPr/>
          <a:lstStyle/>
          <a:p>
            <a:r>
              <a:rPr lang="en-US" dirty="0" smtClean="0"/>
              <a:t>Session to Follow</a:t>
            </a:r>
            <a:br>
              <a:rPr lang="en-US" dirty="0" smtClean="0"/>
            </a:br>
            <a:r>
              <a:rPr lang="en-US" sz="2800" dirty="0" smtClean="0"/>
              <a:t>(In Consideration for the JMAR SI)</a:t>
            </a:r>
            <a:endParaRPr lang="en-US" sz="2800" dirty="0"/>
          </a:p>
        </p:txBody>
      </p:sp>
      <p:sp>
        <p:nvSpPr>
          <p:cNvPr id="3" name="Content Placeholder 2"/>
          <p:cNvSpPr>
            <a:spLocks noGrp="1"/>
          </p:cNvSpPr>
          <p:nvPr>
            <p:ph idx="1"/>
          </p:nvPr>
        </p:nvSpPr>
        <p:spPr>
          <a:xfrm>
            <a:off x="457200" y="1905000"/>
            <a:ext cx="8229600" cy="4068763"/>
          </a:xfrm>
        </p:spPr>
        <p:txBody>
          <a:bodyPr/>
          <a:lstStyle/>
          <a:p>
            <a:pPr marL="457200" indent="-457200">
              <a:buFont typeface="+mj-lt"/>
              <a:buAutoNum type="arabicPeriod"/>
            </a:pPr>
            <a:r>
              <a:rPr lang="en-US" sz="1800" dirty="0" smtClean="0">
                <a:solidFill>
                  <a:schemeClr val="tx1"/>
                </a:solidFill>
              </a:rPr>
              <a:t>Room 1</a:t>
            </a:r>
          </a:p>
          <a:p>
            <a:pPr marL="857250" lvl="1" indent="-457200"/>
            <a:r>
              <a:rPr lang="en-US" sz="1600" dirty="0" err="1">
                <a:solidFill>
                  <a:schemeClr val="tx1"/>
                </a:solidFill>
              </a:rPr>
              <a:t>Groen</a:t>
            </a:r>
            <a:r>
              <a:rPr lang="en-US" sz="1600" dirty="0">
                <a:solidFill>
                  <a:schemeClr val="tx1"/>
                </a:solidFill>
              </a:rPr>
              <a:t>: A survey study into participation on goal setting, fairness and goal commitment: effects of including multiple types of fairness</a:t>
            </a:r>
          </a:p>
          <a:p>
            <a:pPr marL="857250" lvl="1" indent="-457200"/>
            <a:r>
              <a:rPr lang="en-US" sz="1600" dirty="0">
                <a:solidFill>
                  <a:schemeClr val="tx1"/>
                </a:solidFill>
              </a:rPr>
              <a:t>Libby and Lindsay (L&amp;L): The effects of trust and budget-based controls on budget gaming and budget values</a:t>
            </a:r>
          </a:p>
          <a:p>
            <a:pPr marL="457200" indent="-457200">
              <a:buFont typeface="+mj-lt"/>
              <a:buAutoNum type="arabicPeriod"/>
            </a:pPr>
            <a:r>
              <a:rPr lang="en-US" sz="1800" dirty="0" smtClean="0">
                <a:solidFill>
                  <a:schemeClr val="tx1"/>
                </a:solidFill>
              </a:rPr>
              <a:t>Room 2</a:t>
            </a:r>
          </a:p>
          <a:p>
            <a:pPr marL="857250" lvl="1" indent="-457200"/>
            <a:r>
              <a:rPr lang="en-US" sz="1600" dirty="0" err="1" smtClean="0">
                <a:solidFill>
                  <a:schemeClr val="tx1"/>
                </a:solidFill>
              </a:rPr>
              <a:t>Braumann</a:t>
            </a:r>
            <a:r>
              <a:rPr lang="en-US" sz="1600" dirty="0" smtClean="0">
                <a:solidFill>
                  <a:schemeClr val="tx1"/>
                </a:solidFill>
              </a:rPr>
              <a:t>: </a:t>
            </a:r>
            <a:r>
              <a:rPr lang="en-US" sz="1600" dirty="0">
                <a:solidFill>
                  <a:schemeClr val="tx1"/>
                </a:solidFill>
              </a:rPr>
              <a:t>The </a:t>
            </a:r>
            <a:r>
              <a:rPr lang="en-US" sz="1600" dirty="0" smtClean="0">
                <a:solidFill>
                  <a:schemeClr val="tx1"/>
                </a:solidFill>
              </a:rPr>
              <a:t>role </a:t>
            </a:r>
            <a:r>
              <a:rPr lang="en-US" sz="1600" dirty="0">
                <a:solidFill>
                  <a:schemeClr val="tx1"/>
                </a:solidFill>
              </a:rPr>
              <a:t>of risk awareness as an informal ERM </a:t>
            </a:r>
            <a:r>
              <a:rPr lang="en-US" sz="1600" dirty="0" smtClean="0">
                <a:solidFill>
                  <a:schemeClr val="tx1"/>
                </a:solidFill>
              </a:rPr>
              <a:t>component</a:t>
            </a:r>
          </a:p>
          <a:p>
            <a:pPr marL="857250" lvl="1" indent="-457200"/>
            <a:r>
              <a:rPr lang="en-US" sz="1600" dirty="0" err="1" smtClean="0">
                <a:solidFill>
                  <a:schemeClr val="tx1"/>
                </a:solidFill>
              </a:rPr>
              <a:t>Grabner</a:t>
            </a:r>
            <a:r>
              <a:rPr lang="en-US" sz="1600" dirty="0" smtClean="0">
                <a:solidFill>
                  <a:schemeClr val="tx1"/>
                </a:solidFill>
              </a:rPr>
              <a:t>, </a:t>
            </a:r>
            <a:r>
              <a:rPr lang="en-US" sz="1600" dirty="0" err="1" smtClean="0">
                <a:solidFill>
                  <a:schemeClr val="tx1"/>
                </a:solidFill>
              </a:rPr>
              <a:t>Posch</a:t>
            </a:r>
            <a:r>
              <a:rPr lang="en-US" sz="1600" dirty="0" smtClean="0">
                <a:solidFill>
                  <a:schemeClr val="tx1"/>
                </a:solidFill>
              </a:rPr>
              <a:t> and </a:t>
            </a:r>
            <a:r>
              <a:rPr lang="en-US" sz="1600" dirty="0" err="1" smtClean="0">
                <a:solidFill>
                  <a:schemeClr val="tx1"/>
                </a:solidFill>
              </a:rPr>
              <a:t>Wabnegg</a:t>
            </a:r>
            <a:r>
              <a:rPr lang="en-US" sz="1600" dirty="0" smtClean="0">
                <a:solidFill>
                  <a:schemeClr val="tx1"/>
                </a:solidFill>
              </a:rPr>
              <a:t> (GP&amp;W): Materializing innovation capability: a management control perspective</a:t>
            </a:r>
          </a:p>
          <a:p>
            <a:pPr marL="457200" indent="-457200">
              <a:buFont typeface="+mj-lt"/>
              <a:buAutoNum type="arabicPeriod"/>
            </a:pPr>
            <a:r>
              <a:rPr lang="en-US" sz="1800" dirty="0" smtClean="0">
                <a:solidFill>
                  <a:schemeClr val="tx1"/>
                </a:solidFill>
              </a:rPr>
              <a:t>Room 3</a:t>
            </a:r>
          </a:p>
          <a:p>
            <a:pPr marL="857250" lvl="1" indent="-457200"/>
            <a:r>
              <a:rPr lang="en-US" sz="1600" dirty="0" smtClean="0">
                <a:solidFill>
                  <a:schemeClr val="tx1"/>
                </a:solidFill>
              </a:rPr>
              <a:t>Bedford </a:t>
            </a:r>
            <a:r>
              <a:rPr lang="en-US" sz="1600" dirty="0">
                <a:solidFill>
                  <a:schemeClr val="tx1"/>
                </a:solidFill>
              </a:rPr>
              <a:t>and </a:t>
            </a:r>
            <a:r>
              <a:rPr lang="en-US" sz="1600" dirty="0" smtClean="0">
                <a:solidFill>
                  <a:schemeClr val="tx1"/>
                </a:solidFill>
              </a:rPr>
              <a:t>Speklé (B&amp;S): Construct validity in survey-based management accounting and control research</a:t>
            </a:r>
          </a:p>
          <a:p>
            <a:pPr marL="857250" lvl="1" indent="-457200"/>
            <a:r>
              <a:rPr lang="en-US" sz="1600" dirty="0" err="1" smtClean="0">
                <a:solidFill>
                  <a:schemeClr val="tx1"/>
                </a:solidFill>
              </a:rPr>
              <a:t>Janka</a:t>
            </a:r>
            <a:r>
              <a:rPr lang="en-US" sz="1600" dirty="0" smtClean="0">
                <a:solidFill>
                  <a:schemeClr val="tx1"/>
                </a:solidFill>
              </a:rPr>
              <a:t> </a:t>
            </a:r>
            <a:r>
              <a:rPr lang="en-US" sz="1600" dirty="0">
                <a:solidFill>
                  <a:schemeClr val="tx1"/>
                </a:solidFill>
              </a:rPr>
              <a:t>and </a:t>
            </a:r>
            <a:r>
              <a:rPr lang="en-US" sz="1600" dirty="0" smtClean="0">
                <a:solidFill>
                  <a:schemeClr val="tx1"/>
                </a:solidFill>
              </a:rPr>
              <a:t>Günther (J&amp;G): Management control of new product development and perceived environmental uncertainty: exploring heterogeneity using a finite mixture approach</a:t>
            </a:r>
            <a:endParaRPr lang="en-US" sz="1600" dirty="0">
              <a:solidFill>
                <a:schemeClr val="tx1"/>
              </a:solidFill>
            </a:endParaRPr>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771616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True halo</a:t>
            </a:r>
          </a:p>
          <a:p>
            <a:r>
              <a:rPr lang="en-US" dirty="0" smtClean="0"/>
              <a:t>Illusory halo</a:t>
            </a:r>
          </a:p>
          <a:p>
            <a:pPr lvl="1"/>
            <a:r>
              <a:rPr lang="en-US" dirty="0" smtClean="0"/>
              <a:t>Low knowledge</a:t>
            </a:r>
          </a:p>
          <a:p>
            <a:pPr lvl="1"/>
            <a:r>
              <a:rPr lang="en-US" dirty="0" smtClean="0"/>
              <a:t>Rely on general impression</a:t>
            </a:r>
          </a:p>
          <a:p>
            <a:pPr lvl="1"/>
            <a:r>
              <a:rPr lang="en-US" dirty="0" smtClean="0"/>
              <a:t>Abstract questions</a:t>
            </a:r>
          </a:p>
          <a:p>
            <a:pPr lvl="1"/>
            <a:r>
              <a:rPr lang="en-US" dirty="0" smtClean="0"/>
              <a:t>Uninteresting subject</a:t>
            </a:r>
          </a:p>
          <a:p>
            <a:pPr lvl="1"/>
            <a:r>
              <a:rPr lang="en-US" dirty="0" smtClean="0"/>
              <a:t>Cognitive distortion</a:t>
            </a:r>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651255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Concern?</a:t>
            </a:r>
            <a:endParaRPr lang="en-US" dirty="0"/>
          </a:p>
        </p:txBody>
      </p:sp>
      <p:pic>
        <p:nvPicPr>
          <p:cNvPr id="6" name="Content Placeholder 5" descr="wordmark_rev.png"/>
          <p:cNvPicPr>
            <a:picLocks noGrp="1" noChangeAspect="1"/>
          </p:cNvPicPr>
          <p:nvPr>
            <p:ph idx="1"/>
          </p:nvPr>
        </p:nvPicPr>
        <p:blipFill>
          <a:blip r:embed="rId3"/>
          <a:stretch>
            <a:fillRect/>
          </a:stretch>
        </p:blipFill>
        <p:spPr>
          <a:xfrm>
            <a:off x="0" y="1676400"/>
            <a:ext cx="7200000" cy="1790476"/>
          </a:xfrm>
          <a:prstGeom prst="rect">
            <a:avLst/>
          </a:prstGeom>
        </p:spPr>
      </p:pic>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pic>
        <p:nvPicPr>
          <p:cNvPr id="14" name="Picture 13" descr="wordmark_rev.png"/>
          <p:cNvPicPr>
            <a:picLocks noChangeAspect="1"/>
          </p:cNvPicPr>
          <p:nvPr/>
        </p:nvPicPr>
        <p:blipFill>
          <a:blip r:embed="rId3"/>
          <a:stretch>
            <a:fillRect/>
          </a:stretch>
        </p:blipFill>
        <p:spPr>
          <a:xfrm>
            <a:off x="304800" y="155626"/>
            <a:ext cx="2362200" cy="58742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344" y="1981200"/>
            <a:ext cx="3931699" cy="280642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0" y="2197976"/>
            <a:ext cx="3670956" cy="2753868"/>
          </a:xfrm>
          <a:prstGeom prst="rect">
            <a:avLst/>
          </a:prstGeom>
        </p:spPr>
      </p:pic>
      <p:sp>
        <p:nvSpPr>
          <p:cNvPr id="19" name="Content Placeholder 18"/>
          <p:cNvSpPr>
            <a:spLocks noGrp="1"/>
          </p:cNvSpPr>
          <p:nvPr>
            <p:ph idx="13"/>
          </p:nvPr>
        </p:nvSpPr>
        <p:spPr/>
        <p:txBody>
          <a:bodyPr/>
          <a:lstStyle/>
          <a:p>
            <a:endParaRPr lang="en-US"/>
          </a:p>
        </p:txBody>
      </p:sp>
      <p:sp>
        <p:nvSpPr>
          <p:cNvPr id="20" name="TextBox 19"/>
          <p:cNvSpPr txBox="1"/>
          <p:nvPr/>
        </p:nvSpPr>
        <p:spPr>
          <a:xfrm>
            <a:off x="3657600" y="2882457"/>
            <a:ext cx="1447800" cy="707886"/>
          </a:xfrm>
          <a:prstGeom prst="rect">
            <a:avLst/>
          </a:prstGeom>
          <a:noFill/>
        </p:spPr>
        <p:txBody>
          <a:bodyPr wrap="square" rtlCol="0">
            <a:spAutoFit/>
          </a:bodyPr>
          <a:lstStyle/>
          <a:p>
            <a:r>
              <a:rPr lang="en-US" sz="4000" dirty="0" smtClean="0"/>
              <a:t>VS</a:t>
            </a:r>
            <a:endParaRPr lang="en-US" sz="4000" dirty="0"/>
          </a:p>
        </p:txBody>
      </p:sp>
    </p:spTree>
    <p:extLst>
      <p:ext uri="{BB962C8B-B14F-4D97-AF65-F5344CB8AC3E}">
        <p14:creationId xmlns:p14="http://schemas.microsoft.com/office/powerpoint/2010/main" val="4004377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Concern?</a:t>
            </a:r>
            <a:endParaRPr lang="en-US" dirty="0"/>
          </a:p>
        </p:txBody>
      </p:sp>
      <p:sp>
        <p:nvSpPr>
          <p:cNvPr id="3" name="Content Placeholder 2"/>
          <p:cNvSpPr>
            <a:spLocks noGrp="1"/>
          </p:cNvSpPr>
          <p:nvPr>
            <p:ph idx="1"/>
          </p:nvPr>
        </p:nvSpPr>
        <p:spPr/>
        <p:txBody>
          <a:bodyPr/>
          <a:lstStyle/>
          <a:p>
            <a:r>
              <a:rPr lang="en-US" sz="2800" dirty="0" smtClean="0"/>
              <a:t>Literature has dismissed it as being of little consequence (e.g., Wells, 1907)</a:t>
            </a:r>
          </a:p>
          <a:p>
            <a:r>
              <a:rPr lang="en-US" sz="2800" dirty="0" smtClean="0"/>
              <a:t>Difficult to separate out illusory from true halo effects (Cooper, 1981)</a:t>
            </a:r>
          </a:p>
          <a:p>
            <a:r>
              <a:rPr lang="en-US" sz="2800" dirty="0" smtClean="0"/>
              <a:t>Halo effects not necessarily negatively correlated with accuracy, maybe positively (Cooper, 1981; Murphy et al., 1993).</a:t>
            </a:r>
          </a:p>
          <a:p>
            <a:r>
              <a:rPr lang="en-US" sz="2800" dirty="0" smtClean="0"/>
              <a:t>When unit of analysis is an employee, risk is low (not systematic bias across individuals) (Beckwith et al., 1978)</a:t>
            </a:r>
            <a:endParaRPr lang="en-US" sz="2800"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1236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With careful survey design methods and appropriate choice of respondents</a:t>
            </a:r>
          </a:p>
          <a:p>
            <a:pPr lvl="1"/>
            <a:r>
              <a:rPr lang="en-US" dirty="0" smtClean="0"/>
              <a:t>Potential bias from halo effects is low</a:t>
            </a:r>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spTree>
    <p:extLst>
      <p:ext uri="{BB962C8B-B14F-4D97-AF65-F5344CB8AC3E}">
        <p14:creationId xmlns:p14="http://schemas.microsoft.com/office/powerpoint/2010/main" val="236608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10600" cy="1143000"/>
          </a:xfrm>
        </p:spPr>
        <p:txBody>
          <a:bodyPr/>
          <a:lstStyle/>
          <a:p>
            <a:r>
              <a:rPr lang="en-US" sz="3600" dirty="0" smtClean="0"/>
              <a:t>Example from the SI Papers</a:t>
            </a:r>
            <a:endParaRPr lang="en-US" sz="3600" dirty="0"/>
          </a:p>
        </p:txBody>
      </p:sp>
      <p:sp>
        <p:nvSpPr>
          <p:cNvPr id="3" name="Content Placeholder 2"/>
          <p:cNvSpPr>
            <a:spLocks noGrp="1"/>
          </p:cNvSpPr>
          <p:nvPr>
            <p:ph idx="1"/>
          </p:nvPr>
        </p:nvSpPr>
        <p:spPr>
          <a:xfrm>
            <a:off x="381000" y="1905000"/>
            <a:ext cx="8229600" cy="3840163"/>
          </a:xfrm>
        </p:spPr>
        <p:txBody>
          <a:bodyPr/>
          <a:lstStyle/>
          <a:p>
            <a:r>
              <a:rPr lang="en-US" sz="2800" dirty="0" smtClean="0"/>
              <a:t>Example (L&amp;L)</a:t>
            </a:r>
          </a:p>
          <a:p>
            <a:pPr lvl="1"/>
            <a:r>
              <a:rPr lang="en-US" sz="2400" dirty="0" smtClean="0"/>
              <a:t>Respondents: Managers in Business Units</a:t>
            </a:r>
          </a:p>
          <a:p>
            <a:pPr lvl="1"/>
            <a:r>
              <a:rPr lang="en-US" sz="2400" dirty="0" smtClean="0"/>
              <a:t>Trust: Extent that Senior Managers have trust in the lower-level managers</a:t>
            </a:r>
          </a:p>
          <a:p>
            <a:pPr lvl="2"/>
            <a:r>
              <a:rPr lang="en-US" sz="2000" dirty="0" smtClean="0"/>
              <a:t>Halo? Low knowledge and spillover from general impressions are possible.</a:t>
            </a:r>
          </a:p>
          <a:p>
            <a:pPr lvl="2"/>
            <a:r>
              <a:rPr lang="en-US" sz="2000" dirty="0" smtClean="0"/>
              <a:t>Is it a Concern?</a:t>
            </a:r>
          </a:p>
          <a:p>
            <a:pPr lvl="3"/>
            <a:r>
              <a:rPr lang="en-US" sz="1800" dirty="0" smtClean="0"/>
              <a:t>Must ask whether the effect is likely to be systematic across respondents</a:t>
            </a:r>
          </a:p>
          <a:p>
            <a:pPr lvl="3"/>
            <a:r>
              <a:rPr lang="en-US" sz="1800" dirty="0" smtClean="0"/>
              <a:t>If so, then could be picking up on another variable (respect for senior managers; senior managers’ leadership style, managers’ trust in senior managers)</a:t>
            </a:r>
            <a:endParaRPr lang="en-US" sz="1800" dirty="0"/>
          </a:p>
        </p:txBody>
      </p:sp>
      <p:sp>
        <p:nvSpPr>
          <p:cNvPr id="4" name="Footer Placeholder 3"/>
          <p:cNvSpPr>
            <a:spLocks noGrp="1"/>
          </p:cNvSpPr>
          <p:nvPr>
            <p:ph type="ftr" sz="quarter" idx="11"/>
          </p:nvPr>
        </p:nvSpPr>
        <p:spPr>
          <a:xfrm>
            <a:off x="2667000" y="6248400"/>
            <a:ext cx="40386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295224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Rectangle 5"/>
          <p:cNvSpPr/>
          <p:nvPr/>
        </p:nvSpPr>
        <p:spPr>
          <a:xfrm>
            <a:off x="399143" y="2438400"/>
            <a:ext cx="8305800" cy="1877437"/>
          </a:xfrm>
          <a:prstGeom prst="rect">
            <a:avLst/>
          </a:prstGeom>
        </p:spPr>
        <p:txBody>
          <a:bodyPr wrap="square">
            <a:spAutoFit/>
          </a:bodyPr>
          <a:lstStyle/>
          <a:p>
            <a:pPr lvl="1">
              <a:buClr>
                <a:srgbClr val="7030A0"/>
              </a:buClr>
            </a:pPr>
            <a:r>
              <a:rPr lang="en-US" sz="4000" dirty="0">
                <a:latin typeface="Arial" pitchFamily="34" charset="0"/>
                <a:cs typeface="Arial" pitchFamily="34" charset="0"/>
              </a:rPr>
              <a:t>Bias in (Estimated) Relationships B/T Variables</a:t>
            </a:r>
          </a:p>
          <a:p>
            <a:pPr marL="1485900" lvl="2" indent="-571500">
              <a:buClr>
                <a:srgbClr val="7030A0"/>
              </a:buClr>
              <a:buFont typeface="Wingdings" panose="05000000000000000000" pitchFamily="2" charset="2"/>
              <a:buChar char="ü"/>
            </a:pPr>
            <a:r>
              <a:rPr lang="en-US" sz="3600" dirty="0" smtClean="0">
                <a:latin typeface="+mn-lt"/>
                <a:cs typeface="Arial" pitchFamily="34" charset="0"/>
              </a:rPr>
              <a:t>Common Method Bias</a:t>
            </a:r>
            <a:endParaRPr lang="en-US" sz="3600" dirty="0">
              <a:latin typeface="+mn-lt"/>
              <a:cs typeface="Arial" pitchFamily="34" charset="0"/>
            </a:endParaRPr>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412207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84" y="850647"/>
            <a:ext cx="8229600" cy="1143000"/>
          </a:xfrm>
        </p:spPr>
        <p:txBody>
          <a:bodyPr/>
          <a:lstStyle/>
          <a:p>
            <a:r>
              <a:rPr lang="en-US" dirty="0" smtClean="0"/>
              <a:t>Common Method Bias</a:t>
            </a:r>
            <a:endParaRPr lang="en-US" dirty="0"/>
          </a:p>
        </p:txBody>
      </p:sp>
      <p:sp>
        <p:nvSpPr>
          <p:cNvPr id="4" name="Footer Placeholder 3"/>
          <p:cNvSpPr>
            <a:spLocks noGrp="1"/>
          </p:cNvSpPr>
          <p:nvPr>
            <p:ph type="ftr" sz="quarter" idx="11"/>
          </p:nvPr>
        </p:nvSpPr>
        <p:spPr>
          <a:xfrm>
            <a:off x="2590801" y="6248400"/>
            <a:ext cx="4094842"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sp>
        <p:nvSpPr>
          <p:cNvPr id="7" name="TextBox 6"/>
          <p:cNvSpPr txBox="1"/>
          <p:nvPr/>
        </p:nvSpPr>
        <p:spPr>
          <a:xfrm>
            <a:off x="1737599" y="3303089"/>
            <a:ext cx="2209800" cy="1200329"/>
          </a:xfrm>
          <a:prstGeom prst="rect">
            <a:avLst/>
          </a:prstGeom>
          <a:solidFill>
            <a:srgbClr val="92D050"/>
          </a:solidFill>
        </p:spPr>
        <p:txBody>
          <a:bodyPr wrap="square" rtlCol="0">
            <a:spAutoFit/>
          </a:bodyPr>
          <a:lstStyle/>
          <a:p>
            <a:r>
              <a:rPr lang="en-US" sz="2400" dirty="0" smtClean="0"/>
              <a:t>Use of Enabling Controls</a:t>
            </a:r>
            <a:endParaRPr lang="en-US" sz="2400" dirty="0"/>
          </a:p>
        </p:txBody>
      </p:sp>
      <p:sp>
        <p:nvSpPr>
          <p:cNvPr id="9" name="TextBox 8"/>
          <p:cNvSpPr txBox="1"/>
          <p:nvPr/>
        </p:nvSpPr>
        <p:spPr>
          <a:xfrm>
            <a:off x="5580743" y="3672420"/>
            <a:ext cx="2209800" cy="461665"/>
          </a:xfrm>
          <a:prstGeom prst="rect">
            <a:avLst/>
          </a:prstGeom>
          <a:solidFill>
            <a:srgbClr val="92D050"/>
          </a:solidFill>
        </p:spPr>
        <p:txBody>
          <a:bodyPr wrap="square" rtlCol="0">
            <a:spAutoFit/>
          </a:bodyPr>
          <a:lstStyle/>
          <a:p>
            <a:r>
              <a:rPr lang="en-US" sz="2400" dirty="0" smtClean="0"/>
              <a:t>Performance</a:t>
            </a:r>
            <a:endParaRPr lang="en-US" sz="2400" dirty="0"/>
          </a:p>
        </p:txBody>
      </p:sp>
      <p:pic>
        <p:nvPicPr>
          <p:cNvPr id="10" name="Picture 9" descr="wordmark_rev.png"/>
          <p:cNvPicPr>
            <a:picLocks noChangeAspect="1"/>
          </p:cNvPicPr>
          <p:nvPr/>
        </p:nvPicPr>
        <p:blipFill>
          <a:blip r:embed="rId3"/>
          <a:stretch>
            <a:fillRect/>
          </a:stretch>
        </p:blipFill>
        <p:spPr>
          <a:xfrm>
            <a:off x="304800" y="155626"/>
            <a:ext cx="2362200" cy="587426"/>
          </a:xfrm>
          <a:prstGeom prst="rect">
            <a:avLst/>
          </a:prstGeom>
        </p:spPr>
      </p:pic>
      <p:sp>
        <p:nvSpPr>
          <p:cNvPr id="14" name="Right Arrow 13"/>
          <p:cNvSpPr/>
          <p:nvPr/>
        </p:nvSpPr>
        <p:spPr>
          <a:xfrm>
            <a:off x="4104487" y="3615702"/>
            <a:ext cx="1219200" cy="5751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04487" y="4318752"/>
            <a:ext cx="1305713" cy="369332"/>
          </a:xfrm>
          <a:prstGeom prst="rect">
            <a:avLst/>
          </a:prstGeom>
          <a:noFill/>
        </p:spPr>
        <p:txBody>
          <a:bodyPr wrap="square" rtlCol="0">
            <a:spAutoFit/>
          </a:bodyPr>
          <a:lstStyle/>
          <a:p>
            <a:r>
              <a:rPr lang="en-US" dirty="0" smtClean="0"/>
              <a:t>R = 0.12</a:t>
            </a:r>
            <a:endParaRPr lang="en-US" dirty="0"/>
          </a:p>
        </p:txBody>
      </p:sp>
      <p:sp>
        <p:nvSpPr>
          <p:cNvPr id="16" name="TextBox 15"/>
          <p:cNvSpPr txBox="1"/>
          <p:nvPr/>
        </p:nvSpPr>
        <p:spPr>
          <a:xfrm>
            <a:off x="4104487" y="4318721"/>
            <a:ext cx="1305713" cy="369332"/>
          </a:xfrm>
          <a:prstGeom prst="rect">
            <a:avLst/>
          </a:prstGeom>
          <a:noFill/>
        </p:spPr>
        <p:txBody>
          <a:bodyPr wrap="square" rtlCol="0">
            <a:spAutoFit/>
          </a:bodyPr>
          <a:lstStyle/>
          <a:p>
            <a:r>
              <a:rPr lang="en-US" dirty="0" smtClean="0"/>
              <a:t>R = 0.35</a:t>
            </a:r>
            <a:endParaRPr lang="en-US" dirty="0"/>
          </a:p>
        </p:txBody>
      </p:sp>
    </p:spTree>
    <p:extLst>
      <p:ext uri="{BB962C8B-B14F-4D97-AF65-F5344CB8AC3E}">
        <p14:creationId xmlns:p14="http://schemas.microsoft.com/office/powerpoint/2010/main" val="11942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0" nodeType="clickEffect">
                                  <p:stCondLst>
                                    <p:cond delay="0"/>
                                  </p:stCondLst>
                                  <p:childTnLst>
                                    <p:animClr clrSpc="hsl" dir="cw">
                                      <p:cBhvr override="childStyle">
                                        <p:cTn id="12" dur="500" fill="hold"/>
                                        <p:tgtEl>
                                          <p:spTgt spid="16"/>
                                        </p:tgtEl>
                                        <p:attrNameLst>
                                          <p:attrName>style.color</p:attrName>
                                        </p:attrNameLst>
                                      </p:cBhvr>
                                      <p:by>
                                        <p:hsl h="0" s="-12549" l="-25098"/>
                                      </p:by>
                                    </p:animClr>
                                    <p:animClr clrSpc="hsl" dir="cw">
                                      <p:cBhvr>
                                        <p:cTn id="13" dur="500" fill="hold"/>
                                        <p:tgtEl>
                                          <p:spTgt spid="16"/>
                                        </p:tgtEl>
                                        <p:attrNameLst>
                                          <p:attrName>fillcolor</p:attrName>
                                        </p:attrNameLst>
                                      </p:cBhvr>
                                      <p:by>
                                        <p:hsl h="0" s="-12549" l="-25098"/>
                                      </p:by>
                                    </p:animClr>
                                    <p:animClr clrSpc="hsl" dir="cw">
                                      <p:cBhvr>
                                        <p:cTn id="14" dur="500" fill="hold"/>
                                        <p:tgtEl>
                                          <p:spTgt spid="16"/>
                                        </p:tgtEl>
                                        <p:attrNameLst>
                                          <p:attrName>stroke.color</p:attrName>
                                        </p:attrNameLst>
                                      </p:cBhvr>
                                      <p:by>
                                        <p:hsl h="0" s="-12549" l="-25098"/>
                                      </p:by>
                                    </p:animClr>
                                    <p:set>
                                      <p:cBhvr>
                                        <p:cTn id="15" dur="500" fill="hold"/>
                                        <p:tgtEl>
                                          <p:spTgt spid="16"/>
                                        </p:tgtEl>
                                        <p:attrNameLst>
                                          <p:attrName>fill.type</p:attrName>
                                        </p:attrNameLst>
                                      </p:cBhvr>
                                      <p:to>
                                        <p:strVal val="solid"/>
                                      </p:to>
                                    </p:set>
                                  </p:childTnLst>
                                </p:cTn>
                              </p:par>
                              <p:par>
                                <p:cTn id="16" presetID="6" presetClass="emph" presetSubtype="0" fill="hold" grpId="1" nodeType="withEffect">
                                  <p:stCondLst>
                                    <p:cond delay="0"/>
                                  </p:stCondLst>
                                  <p:childTnLst>
                                    <p:animScale>
                                      <p:cBhvr>
                                        <p:cTn id="17"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6" grpId="1"/>
      <p:bldP spid="16"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84" y="850647"/>
            <a:ext cx="8229600" cy="1143000"/>
          </a:xfrm>
        </p:spPr>
        <p:txBody>
          <a:bodyPr/>
          <a:lstStyle/>
          <a:p>
            <a:r>
              <a:rPr lang="en-US" dirty="0" smtClean="0"/>
              <a:t>Common Method Bias</a:t>
            </a:r>
            <a:endParaRPr lang="en-US" dirty="0"/>
          </a:p>
        </p:txBody>
      </p:sp>
      <p:sp>
        <p:nvSpPr>
          <p:cNvPr id="4" name="Footer Placeholder 3"/>
          <p:cNvSpPr>
            <a:spLocks noGrp="1"/>
          </p:cNvSpPr>
          <p:nvPr>
            <p:ph type="ftr" sz="quarter" idx="11"/>
          </p:nvPr>
        </p:nvSpPr>
        <p:spPr>
          <a:xfrm>
            <a:off x="2303249" y="6248400"/>
            <a:ext cx="4593745"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sp>
        <p:nvSpPr>
          <p:cNvPr id="7" name="TextBox 6"/>
          <p:cNvSpPr txBox="1"/>
          <p:nvPr/>
        </p:nvSpPr>
        <p:spPr>
          <a:xfrm>
            <a:off x="1737599" y="3303089"/>
            <a:ext cx="2209800" cy="1200329"/>
          </a:xfrm>
          <a:prstGeom prst="rect">
            <a:avLst/>
          </a:prstGeom>
          <a:solidFill>
            <a:srgbClr val="92D050"/>
          </a:solidFill>
        </p:spPr>
        <p:txBody>
          <a:bodyPr wrap="square" rtlCol="0">
            <a:spAutoFit/>
          </a:bodyPr>
          <a:lstStyle/>
          <a:p>
            <a:r>
              <a:rPr lang="en-US" sz="2400" dirty="0" smtClean="0"/>
              <a:t>Use of Enabling Controls</a:t>
            </a:r>
            <a:endParaRPr lang="en-US" sz="2400" dirty="0"/>
          </a:p>
        </p:txBody>
      </p:sp>
      <p:sp>
        <p:nvSpPr>
          <p:cNvPr id="9" name="TextBox 8"/>
          <p:cNvSpPr txBox="1"/>
          <p:nvPr/>
        </p:nvSpPr>
        <p:spPr>
          <a:xfrm>
            <a:off x="5580743" y="3672420"/>
            <a:ext cx="2209800" cy="461665"/>
          </a:xfrm>
          <a:prstGeom prst="rect">
            <a:avLst/>
          </a:prstGeom>
          <a:solidFill>
            <a:srgbClr val="92D050"/>
          </a:solidFill>
        </p:spPr>
        <p:txBody>
          <a:bodyPr wrap="square" rtlCol="0">
            <a:spAutoFit/>
          </a:bodyPr>
          <a:lstStyle/>
          <a:p>
            <a:r>
              <a:rPr lang="en-US" sz="2400" dirty="0" smtClean="0"/>
              <a:t>Performance</a:t>
            </a:r>
            <a:endParaRPr lang="en-US" sz="2400" dirty="0"/>
          </a:p>
        </p:txBody>
      </p:sp>
      <p:pic>
        <p:nvPicPr>
          <p:cNvPr id="10" name="Picture 9" descr="wordmark_rev.png"/>
          <p:cNvPicPr>
            <a:picLocks noChangeAspect="1"/>
          </p:cNvPicPr>
          <p:nvPr/>
        </p:nvPicPr>
        <p:blipFill>
          <a:blip r:embed="rId3"/>
          <a:stretch>
            <a:fillRect/>
          </a:stretch>
        </p:blipFill>
        <p:spPr>
          <a:xfrm>
            <a:off x="304800" y="155626"/>
            <a:ext cx="2362200" cy="587426"/>
          </a:xfrm>
          <a:prstGeom prst="rect">
            <a:avLst/>
          </a:prstGeom>
        </p:spPr>
      </p:pic>
      <p:sp>
        <p:nvSpPr>
          <p:cNvPr id="14" name="Right Arrow 13"/>
          <p:cNvSpPr/>
          <p:nvPr/>
        </p:nvSpPr>
        <p:spPr>
          <a:xfrm>
            <a:off x="4104487" y="3615702"/>
            <a:ext cx="1219200" cy="5751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7263" y="2421231"/>
            <a:ext cx="1305713" cy="369332"/>
          </a:xfrm>
          <a:prstGeom prst="rect">
            <a:avLst/>
          </a:prstGeom>
          <a:noFill/>
        </p:spPr>
        <p:txBody>
          <a:bodyPr wrap="square" rtlCol="0">
            <a:spAutoFit/>
          </a:bodyPr>
          <a:lstStyle/>
          <a:p>
            <a:r>
              <a:rPr lang="en-US" dirty="0" smtClean="0"/>
              <a:t>R = 0.42</a:t>
            </a:r>
            <a:endParaRPr lang="en-US" dirty="0"/>
          </a:p>
        </p:txBody>
      </p:sp>
      <p:sp>
        <p:nvSpPr>
          <p:cNvPr id="12" name="TextBox 11"/>
          <p:cNvSpPr txBox="1"/>
          <p:nvPr/>
        </p:nvSpPr>
        <p:spPr>
          <a:xfrm>
            <a:off x="1905000" y="2133600"/>
            <a:ext cx="1371600" cy="646331"/>
          </a:xfrm>
          <a:prstGeom prst="rect">
            <a:avLst/>
          </a:prstGeom>
          <a:solidFill>
            <a:srgbClr val="FFC000"/>
          </a:solidFill>
        </p:spPr>
        <p:txBody>
          <a:bodyPr wrap="square" rtlCol="0">
            <a:spAutoFit/>
          </a:bodyPr>
          <a:lstStyle/>
          <a:p>
            <a:r>
              <a:rPr lang="en-US" dirty="0" smtClean="0"/>
              <a:t>Method Effect</a:t>
            </a:r>
            <a:endParaRPr lang="en-US" dirty="0"/>
          </a:p>
        </p:txBody>
      </p:sp>
      <p:sp>
        <p:nvSpPr>
          <p:cNvPr id="18" name="TextBox 17"/>
          <p:cNvSpPr txBox="1"/>
          <p:nvPr/>
        </p:nvSpPr>
        <p:spPr>
          <a:xfrm>
            <a:off x="5999843" y="2133600"/>
            <a:ext cx="1371600" cy="646331"/>
          </a:xfrm>
          <a:prstGeom prst="rect">
            <a:avLst/>
          </a:prstGeom>
          <a:solidFill>
            <a:srgbClr val="FFC000"/>
          </a:solidFill>
        </p:spPr>
        <p:txBody>
          <a:bodyPr wrap="square" rtlCol="0">
            <a:spAutoFit/>
          </a:bodyPr>
          <a:lstStyle/>
          <a:p>
            <a:r>
              <a:rPr lang="en-US" dirty="0" smtClean="0"/>
              <a:t>Method Effect</a:t>
            </a:r>
            <a:endParaRPr lang="en-US" dirty="0"/>
          </a:p>
        </p:txBody>
      </p:sp>
      <p:sp>
        <p:nvSpPr>
          <p:cNvPr id="19" name="Right Arrow 18"/>
          <p:cNvSpPr/>
          <p:nvPr/>
        </p:nvSpPr>
        <p:spPr>
          <a:xfrm rot="5400000">
            <a:off x="6245692" y="2947151"/>
            <a:ext cx="727502" cy="57510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2396698" y="2821436"/>
            <a:ext cx="388204" cy="57510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878350" y="2914885"/>
            <a:ext cx="3443541" cy="31981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94794" y="4934634"/>
            <a:ext cx="5771243" cy="646331"/>
          </a:xfrm>
          <a:prstGeom prst="rect">
            <a:avLst/>
          </a:prstGeom>
          <a:noFill/>
        </p:spPr>
        <p:txBody>
          <a:bodyPr wrap="square" rtlCol="0">
            <a:spAutoFit/>
          </a:bodyPr>
          <a:lstStyle/>
          <a:p>
            <a:r>
              <a:rPr lang="en-US" dirty="0" smtClean="0"/>
              <a:t>Inflation of association exists if correlation of the method variance is greater than the ‘true’ correlation</a:t>
            </a:r>
            <a:endParaRPr lang="en-US" dirty="0"/>
          </a:p>
        </p:txBody>
      </p:sp>
      <p:sp>
        <p:nvSpPr>
          <p:cNvPr id="22" name="TextBox 21"/>
          <p:cNvSpPr txBox="1"/>
          <p:nvPr/>
        </p:nvSpPr>
        <p:spPr>
          <a:xfrm>
            <a:off x="4096034" y="4318752"/>
            <a:ext cx="1771366" cy="369332"/>
          </a:xfrm>
          <a:prstGeom prst="rect">
            <a:avLst/>
          </a:prstGeom>
          <a:noFill/>
        </p:spPr>
        <p:txBody>
          <a:bodyPr wrap="square" rtlCol="0">
            <a:spAutoFit/>
          </a:bodyPr>
          <a:lstStyle/>
          <a:p>
            <a:r>
              <a:rPr lang="en-US" dirty="0" smtClean="0"/>
              <a:t>True R = 0.22</a:t>
            </a:r>
            <a:endParaRPr lang="en-US" dirty="0"/>
          </a:p>
        </p:txBody>
      </p:sp>
    </p:spTree>
    <p:extLst>
      <p:ext uri="{BB962C8B-B14F-4D97-AF65-F5344CB8AC3E}">
        <p14:creationId xmlns:p14="http://schemas.microsoft.com/office/powerpoint/2010/main" val="3863552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84" y="850647"/>
            <a:ext cx="8229600" cy="1143000"/>
          </a:xfrm>
        </p:spPr>
        <p:txBody>
          <a:bodyPr/>
          <a:lstStyle/>
          <a:p>
            <a:r>
              <a:rPr lang="en-US" dirty="0" smtClean="0"/>
              <a:t>Common Method Bias</a:t>
            </a:r>
            <a:endParaRPr lang="en-US" dirty="0"/>
          </a:p>
        </p:txBody>
      </p:sp>
      <p:sp>
        <p:nvSpPr>
          <p:cNvPr id="4" name="Footer Placeholder 3"/>
          <p:cNvSpPr>
            <a:spLocks noGrp="1"/>
          </p:cNvSpPr>
          <p:nvPr>
            <p:ph type="ftr" sz="quarter" idx="11"/>
          </p:nvPr>
        </p:nvSpPr>
        <p:spPr>
          <a:xfrm>
            <a:off x="2514600" y="6248400"/>
            <a:ext cx="42672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sp>
        <p:nvSpPr>
          <p:cNvPr id="7" name="TextBox 6"/>
          <p:cNvSpPr txBox="1"/>
          <p:nvPr/>
        </p:nvSpPr>
        <p:spPr>
          <a:xfrm>
            <a:off x="1737599" y="3303089"/>
            <a:ext cx="2209800" cy="1200329"/>
          </a:xfrm>
          <a:prstGeom prst="rect">
            <a:avLst/>
          </a:prstGeom>
          <a:solidFill>
            <a:srgbClr val="92D050"/>
          </a:solidFill>
        </p:spPr>
        <p:txBody>
          <a:bodyPr wrap="square" rtlCol="0">
            <a:spAutoFit/>
          </a:bodyPr>
          <a:lstStyle/>
          <a:p>
            <a:r>
              <a:rPr lang="en-US" sz="2400" dirty="0" smtClean="0"/>
              <a:t>Use of Enabling Controls</a:t>
            </a:r>
            <a:endParaRPr lang="en-US" sz="2400" dirty="0"/>
          </a:p>
        </p:txBody>
      </p:sp>
      <p:sp>
        <p:nvSpPr>
          <p:cNvPr id="9" name="TextBox 8"/>
          <p:cNvSpPr txBox="1"/>
          <p:nvPr/>
        </p:nvSpPr>
        <p:spPr>
          <a:xfrm>
            <a:off x="5580743" y="3672420"/>
            <a:ext cx="2209800" cy="461665"/>
          </a:xfrm>
          <a:prstGeom prst="rect">
            <a:avLst/>
          </a:prstGeom>
          <a:solidFill>
            <a:srgbClr val="92D050"/>
          </a:solidFill>
        </p:spPr>
        <p:txBody>
          <a:bodyPr wrap="square" rtlCol="0">
            <a:spAutoFit/>
          </a:bodyPr>
          <a:lstStyle/>
          <a:p>
            <a:r>
              <a:rPr lang="en-US" sz="2400" dirty="0" smtClean="0"/>
              <a:t>Performance</a:t>
            </a:r>
            <a:endParaRPr lang="en-US" sz="2400" dirty="0"/>
          </a:p>
        </p:txBody>
      </p:sp>
      <p:pic>
        <p:nvPicPr>
          <p:cNvPr id="10" name="Picture 9" descr="wordmark_rev.png"/>
          <p:cNvPicPr>
            <a:picLocks noChangeAspect="1"/>
          </p:cNvPicPr>
          <p:nvPr/>
        </p:nvPicPr>
        <p:blipFill>
          <a:blip r:embed="rId3"/>
          <a:stretch>
            <a:fillRect/>
          </a:stretch>
        </p:blipFill>
        <p:spPr>
          <a:xfrm>
            <a:off x="304800" y="155626"/>
            <a:ext cx="2362200" cy="587426"/>
          </a:xfrm>
          <a:prstGeom prst="rect">
            <a:avLst/>
          </a:prstGeom>
        </p:spPr>
      </p:pic>
      <p:sp>
        <p:nvSpPr>
          <p:cNvPr id="14" name="Right Arrow 13"/>
          <p:cNvSpPr/>
          <p:nvPr/>
        </p:nvSpPr>
        <p:spPr>
          <a:xfrm>
            <a:off x="4104487" y="3615702"/>
            <a:ext cx="1219200" cy="5751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7263" y="2421231"/>
            <a:ext cx="1305713" cy="369332"/>
          </a:xfrm>
          <a:prstGeom prst="rect">
            <a:avLst/>
          </a:prstGeom>
          <a:noFill/>
        </p:spPr>
        <p:txBody>
          <a:bodyPr wrap="square" rtlCol="0">
            <a:spAutoFit/>
          </a:bodyPr>
          <a:lstStyle/>
          <a:p>
            <a:r>
              <a:rPr lang="en-US" dirty="0" smtClean="0"/>
              <a:t>R = 0.22</a:t>
            </a:r>
            <a:endParaRPr lang="en-US" dirty="0"/>
          </a:p>
        </p:txBody>
      </p:sp>
      <p:sp>
        <p:nvSpPr>
          <p:cNvPr id="12" name="TextBox 11"/>
          <p:cNvSpPr txBox="1"/>
          <p:nvPr/>
        </p:nvSpPr>
        <p:spPr>
          <a:xfrm>
            <a:off x="1905000" y="2133600"/>
            <a:ext cx="1371600" cy="646331"/>
          </a:xfrm>
          <a:prstGeom prst="rect">
            <a:avLst/>
          </a:prstGeom>
          <a:solidFill>
            <a:srgbClr val="FFC000"/>
          </a:solidFill>
        </p:spPr>
        <p:txBody>
          <a:bodyPr wrap="square" rtlCol="0">
            <a:spAutoFit/>
          </a:bodyPr>
          <a:lstStyle/>
          <a:p>
            <a:r>
              <a:rPr lang="en-US" dirty="0" smtClean="0"/>
              <a:t>Method Effect</a:t>
            </a:r>
            <a:endParaRPr lang="en-US" dirty="0"/>
          </a:p>
        </p:txBody>
      </p:sp>
      <p:sp>
        <p:nvSpPr>
          <p:cNvPr id="18" name="TextBox 17"/>
          <p:cNvSpPr txBox="1"/>
          <p:nvPr/>
        </p:nvSpPr>
        <p:spPr>
          <a:xfrm>
            <a:off x="5999843" y="2133600"/>
            <a:ext cx="1371600" cy="646331"/>
          </a:xfrm>
          <a:prstGeom prst="rect">
            <a:avLst/>
          </a:prstGeom>
          <a:solidFill>
            <a:srgbClr val="FFC000"/>
          </a:solidFill>
        </p:spPr>
        <p:txBody>
          <a:bodyPr wrap="square" rtlCol="0">
            <a:spAutoFit/>
          </a:bodyPr>
          <a:lstStyle/>
          <a:p>
            <a:r>
              <a:rPr lang="en-US" dirty="0" smtClean="0"/>
              <a:t>Method Effect</a:t>
            </a:r>
            <a:endParaRPr lang="en-US" dirty="0"/>
          </a:p>
        </p:txBody>
      </p:sp>
      <p:sp>
        <p:nvSpPr>
          <p:cNvPr id="19" name="Right Arrow 18"/>
          <p:cNvSpPr/>
          <p:nvPr/>
        </p:nvSpPr>
        <p:spPr>
          <a:xfrm rot="5400000">
            <a:off x="6245692" y="2947151"/>
            <a:ext cx="727502" cy="57510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2396698" y="2821436"/>
            <a:ext cx="388204" cy="57510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878350" y="2914885"/>
            <a:ext cx="3443541" cy="31981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94794" y="4934634"/>
            <a:ext cx="5771243" cy="646331"/>
          </a:xfrm>
          <a:prstGeom prst="rect">
            <a:avLst/>
          </a:prstGeom>
          <a:noFill/>
        </p:spPr>
        <p:txBody>
          <a:bodyPr wrap="square" rtlCol="0">
            <a:spAutoFit/>
          </a:bodyPr>
          <a:lstStyle/>
          <a:p>
            <a:r>
              <a:rPr lang="en-US" dirty="0" smtClean="0"/>
              <a:t>Type II error exists if correlation of the method variance  is smaller than the ‘true’ correlation</a:t>
            </a:r>
            <a:endParaRPr lang="en-US" dirty="0"/>
          </a:p>
        </p:txBody>
      </p:sp>
      <p:sp>
        <p:nvSpPr>
          <p:cNvPr id="22" name="TextBox 21"/>
          <p:cNvSpPr txBox="1"/>
          <p:nvPr/>
        </p:nvSpPr>
        <p:spPr>
          <a:xfrm>
            <a:off x="4096034" y="4318752"/>
            <a:ext cx="1771366" cy="369332"/>
          </a:xfrm>
          <a:prstGeom prst="rect">
            <a:avLst/>
          </a:prstGeom>
          <a:noFill/>
        </p:spPr>
        <p:txBody>
          <a:bodyPr wrap="square" rtlCol="0">
            <a:spAutoFit/>
          </a:bodyPr>
          <a:lstStyle/>
          <a:p>
            <a:r>
              <a:rPr lang="en-US" dirty="0" smtClean="0"/>
              <a:t>True R = 0.32</a:t>
            </a:r>
            <a:endParaRPr lang="en-US" dirty="0"/>
          </a:p>
        </p:txBody>
      </p:sp>
    </p:spTree>
    <p:extLst>
      <p:ext uri="{BB962C8B-B14F-4D97-AF65-F5344CB8AC3E}">
        <p14:creationId xmlns:p14="http://schemas.microsoft.com/office/powerpoint/2010/main" val="4095576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84" y="850647"/>
            <a:ext cx="8229600" cy="1143000"/>
          </a:xfrm>
        </p:spPr>
        <p:txBody>
          <a:bodyPr/>
          <a:lstStyle/>
          <a:p>
            <a:r>
              <a:rPr lang="en-US" dirty="0" smtClean="0"/>
              <a:t>Common Method Bias</a:t>
            </a:r>
            <a:endParaRPr lang="en-US" dirty="0"/>
          </a:p>
        </p:txBody>
      </p:sp>
      <p:sp>
        <p:nvSpPr>
          <p:cNvPr id="4" name="Footer Placeholder 3"/>
          <p:cNvSpPr>
            <a:spLocks noGrp="1"/>
          </p:cNvSpPr>
          <p:nvPr>
            <p:ph type="ftr" sz="quarter" idx="11"/>
          </p:nvPr>
        </p:nvSpPr>
        <p:spPr>
          <a:xfrm>
            <a:off x="2819400" y="6248400"/>
            <a:ext cx="44196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sp>
        <p:nvSpPr>
          <p:cNvPr id="7" name="TextBox 6"/>
          <p:cNvSpPr txBox="1"/>
          <p:nvPr/>
        </p:nvSpPr>
        <p:spPr>
          <a:xfrm>
            <a:off x="1737599" y="3303089"/>
            <a:ext cx="2209800" cy="1200329"/>
          </a:xfrm>
          <a:prstGeom prst="rect">
            <a:avLst/>
          </a:prstGeom>
          <a:solidFill>
            <a:srgbClr val="92D050"/>
          </a:solidFill>
        </p:spPr>
        <p:txBody>
          <a:bodyPr wrap="square" rtlCol="0">
            <a:spAutoFit/>
          </a:bodyPr>
          <a:lstStyle/>
          <a:p>
            <a:r>
              <a:rPr lang="en-US" sz="2400" dirty="0" smtClean="0"/>
              <a:t>Use of Enabling Controls</a:t>
            </a:r>
            <a:endParaRPr lang="en-US" sz="2400" dirty="0"/>
          </a:p>
        </p:txBody>
      </p:sp>
      <p:sp>
        <p:nvSpPr>
          <p:cNvPr id="9" name="TextBox 8"/>
          <p:cNvSpPr txBox="1"/>
          <p:nvPr/>
        </p:nvSpPr>
        <p:spPr>
          <a:xfrm>
            <a:off x="5580743" y="3672420"/>
            <a:ext cx="2209800" cy="461665"/>
          </a:xfrm>
          <a:prstGeom prst="rect">
            <a:avLst/>
          </a:prstGeom>
          <a:solidFill>
            <a:srgbClr val="92D050"/>
          </a:solidFill>
        </p:spPr>
        <p:txBody>
          <a:bodyPr wrap="square" rtlCol="0">
            <a:spAutoFit/>
          </a:bodyPr>
          <a:lstStyle/>
          <a:p>
            <a:r>
              <a:rPr lang="en-US" sz="2400" dirty="0" smtClean="0"/>
              <a:t>Performance</a:t>
            </a:r>
            <a:endParaRPr lang="en-US" sz="2400" dirty="0"/>
          </a:p>
        </p:txBody>
      </p:sp>
      <p:pic>
        <p:nvPicPr>
          <p:cNvPr id="10" name="Picture 9" descr="wordmark_rev.png"/>
          <p:cNvPicPr>
            <a:picLocks noChangeAspect="1"/>
          </p:cNvPicPr>
          <p:nvPr/>
        </p:nvPicPr>
        <p:blipFill>
          <a:blip r:embed="rId3"/>
          <a:stretch>
            <a:fillRect/>
          </a:stretch>
        </p:blipFill>
        <p:spPr>
          <a:xfrm>
            <a:off x="304800" y="155626"/>
            <a:ext cx="2362200" cy="587426"/>
          </a:xfrm>
          <a:prstGeom prst="rect">
            <a:avLst/>
          </a:prstGeom>
        </p:spPr>
      </p:pic>
      <p:sp>
        <p:nvSpPr>
          <p:cNvPr id="14" name="Right Arrow 13"/>
          <p:cNvSpPr/>
          <p:nvPr/>
        </p:nvSpPr>
        <p:spPr>
          <a:xfrm>
            <a:off x="4104487" y="3615702"/>
            <a:ext cx="1219200" cy="5751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57601" y="2265508"/>
            <a:ext cx="2057400" cy="646331"/>
          </a:xfrm>
          <a:prstGeom prst="rect">
            <a:avLst/>
          </a:prstGeom>
          <a:noFill/>
        </p:spPr>
        <p:txBody>
          <a:bodyPr wrap="square" rtlCol="0">
            <a:spAutoFit/>
          </a:bodyPr>
          <a:lstStyle/>
          <a:p>
            <a:r>
              <a:rPr lang="en-US" dirty="0" smtClean="0"/>
              <a:t>Ranges from 18% to 32%</a:t>
            </a:r>
            <a:endParaRPr lang="en-US" dirty="0"/>
          </a:p>
        </p:txBody>
      </p:sp>
      <p:sp>
        <p:nvSpPr>
          <p:cNvPr id="12" name="TextBox 11"/>
          <p:cNvSpPr txBox="1"/>
          <p:nvPr/>
        </p:nvSpPr>
        <p:spPr>
          <a:xfrm>
            <a:off x="1905000" y="2133600"/>
            <a:ext cx="1371600" cy="646331"/>
          </a:xfrm>
          <a:prstGeom prst="rect">
            <a:avLst/>
          </a:prstGeom>
          <a:solidFill>
            <a:srgbClr val="FFC000"/>
          </a:solidFill>
        </p:spPr>
        <p:txBody>
          <a:bodyPr wrap="square" rtlCol="0">
            <a:spAutoFit/>
          </a:bodyPr>
          <a:lstStyle/>
          <a:p>
            <a:r>
              <a:rPr lang="en-US" dirty="0" smtClean="0"/>
              <a:t>Method Effect</a:t>
            </a:r>
            <a:endParaRPr lang="en-US" dirty="0"/>
          </a:p>
        </p:txBody>
      </p:sp>
      <p:sp>
        <p:nvSpPr>
          <p:cNvPr id="18" name="TextBox 17"/>
          <p:cNvSpPr txBox="1"/>
          <p:nvPr/>
        </p:nvSpPr>
        <p:spPr>
          <a:xfrm>
            <a:off x="5999843" y="2133600"/>
            <a:ext cx="1371600" cy="646331"/>
          </a:xfrm>
          <a:prstGeom prst="rect">
            <a:avLst/>
          </a:prstGeom>
          <a:solidFill>
            <a:srgbClr val="FFC000"/>
          </a:solidFill>
        </p:spPr>
        <p:txBody>
          <a:bodyPr wrap="square" rtlCol="0">
            <a:spAutoFit/>
          </a:bodyPr>
          <a:lstStyle/>
          <a:p>
            <a:r>
              <a:rPr lang="en-US" dirty="0" smtClean="0"/>
              <a:t>Method Effect</a:t>
            </a:r>
            <a:endParaRPr lang="en-US" dirty="0"/>
          </a:p>
        </p:txBody>
      </p:sp>
      <p:sp>
        <p:nvSpPr>
          <p:cNvPr id="19" name="Right Arrow 18"/>
          <p:cNvSpPr/>
          <p:nvPr/>
        </p:nvSpPr>
        <p:spPr>
          <a:xfrm rot="5400000">
            <a:off x="6245692" y="2947151"/>
            <a:ext cx="727502" cy="57510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2396698" y="2821436"/>
            <a:ext cx="388204" cy="57510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878350" y="2914885"/>
            <a:ext cx="3443541" cy="31981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61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7" name="TextBox 6"/>
          <p:cNvSpPr txBox="1"/>
          <p:nvPr/>
        </p:nvSpPr>
        <p:spPr>
          <a:xfrm>
            <a:off x="5215359" y="435650"/>
            <a:ext cx="3733800" cy="707886"/>
          </a:xfrm>
          <a:prstGeom prst="rect">
            <a:avLst/>
          </a:prstGeom>
          <a:noFill/>
        </p:spPr>
        <p:txBody>
          <a:bodyPr wrap="square" rtlCol="0">
            <a:spAutoFit/>
          </a:bodyPr>
          <a:lstStyle/>
          <a:p>
            <a:r>
              <a:rPr lang="en-US" sz="4000" dirty="0" smtClean="0"/>
              <a:t>Why Surveys?</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511" y="2415540"/>
            <a:ext cx="3479800" cy="20878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402080"/>
            <a:ext cx="3603413" cy="20269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971800"/>
            <a:ext cx="3814234" cy="3429000"/>
          </a:xfrm>
          <a:prstGeom prst="rect">
            <a:avLst/>
          </a:prstGeom>
        </p:spPr>
      </p:pic>
      <p:pic>
        <p:nvPicPr>
          <p:cNvPr id="8" name="Picture 7" descr="wordmark_rev.png"/>
          <p:cNvPicPr>
            <a:picLocks noChangeAspect="1"/>
          </p:cNvPicPr>
          <p:nvPr/>
        </p:nvPicPr>
        <p:blipFill>
          <a:blip r:embed="rId6"/>
          <a:stretch>
            <a:fillRect/>
          </a:stretch>
        </p:blipFill>
        <p:spPr>
          <a:xfrm>
            <a:off x="304800" y="152400"/>
            <a:ext cx="2362200" cy="587426"/>
          </a:xfrm>
          <a:prstGeom prst="rect">
            <a:avLst/>
          </a:prstGeom>
        </p:spPr>
      </p:pic>
    </p:spTree>
    <p:extLst>
      <p:ext uri="{BB962C8B-B14F-4D97-AF65-F5344CB8AC3E}">
        <p14:creationId xmlns:p14="http://schemas.microsoft.com/office/powerpoint/2010/main" val="232263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it a Problem?</a:t>
            </a:r>
            <a:endParaRPr lang="en-US" dirty="0"/>
          </a:p>
        </p:txBody>
      </p:sp>
      <p:sp>
        <p:nvSpPr>
          <p:cNvPr id="3" name="Content Placeholder 2"/>
          <p:cNvSpPr>
            <a:spLocks noGrp="1"/>
          </p:cNvSpPr>
          <p:nvPr>
            <p:ph idx="1"/>
          </p:nvPr>
        </p:nvSpPr>
        <p:spPr/>
        <p:txBody>
          <a:bodyPr/>
          <a:lstStyle/>
          <a:p>
            <a:r>
              <a:rPr lang="en-US" sz="2800" dirty="0" smtClean="0"/>
              <a:t>Bivariate relationships</a:t>
            </a:r>
          </a:p>
          <a:p>
            <a:r>
              <a:rPr lang="en-US" sz="2800" dirty="0" smtClean="0"/>
              <a:t>Multivariate relationships (</a:t>
            </a:r>
            <a:r>
              <a:rPr lang="en-US" sz="2800" dirty="0" err="1" smtClean="0"/>
              <a:t>Siemsen</a:t>
            </a:r>
            <a:r>
              <a:rPr lang="en-US" sz="2800" dirty="0" smtClean="0"/>
              <a:t> et al., 2010)</a:t>
            </a:r>
          </a:p>
          <a:p>
            <a:pPr lvl="1"/>
            <a:r>
              <a:rPr lang="en-US" sz="2400" dirty="0" smtClean="0"/>
              <a:t>If additional variable suffer from same method variance, and</a:t>
            </a:r>
          </a:p>
          <a:p>
            <a:pPr lvl="1"/>
            <a:r>
              <a:rPr lang="en-US" sz="2400" dirty="0" smtClean="0"/>
              <a:t>Correlation with other IV is low to moderate (&lt; 0.30)</a:t>
            </a:r>
          </a:p>
          <a:p>
            <a:pPr lvl="2"/>
            <a:r>
              <a:rPr lang="en-US" sz="2800" dirty="0" smtClean="0"/>
              <a:t>Then….CMB is mitigated</a:t>
            </a:r>
          </a:p>
          <a:p>
            <a:r>
              <a:rPr lang="en-US" sz="2800" dirty="0" smtClean="0"/>
              <a:t>Interactions (</a:t>
            </a:r>
            <a:r>
              <a:rPr lang="en-US" sz="2800" dirty="0" err="1" smtClean="0"/>
              <a:t>Siemsen</a:t>
            </a:r>
            <a:r>
              <a:rPr lang="en-US" sz="2800" dirty="0" smtClean="0"/>
              <a:t> et al., 2010)</a:t>
            </a:r>
          </a:p>
          <a:p>
            <a:pPr lvl="1"/>
            <a:r>
              <a:rPr lang="en-US" sz="2400" dirty="0" smtClean="0"/>
              <a:t>Cannot have Type I errors, but </a:t>
            </a:r>
          </a:p>
          <a:p>
            <a:pPr lvl="1"/>
            <a:r>
              <a:rPr lang="en-US" sz="2400" dirty="0" smtClean="0"/>
              <a:t>May have Type II errors</a:t>
            </a:r>
            <a:endParaRPr lang="en-US" sz="2400" dirty="0"/>
          </a:p>
        </p:txBody>
      </p:sp>
      <p:sp>
        <p:nvSpPr>
          <p:cNvPr id="4" name="Footer Placeholder 3"/>
          <p:cNvSpPr>
            <a:spLocks noGrp="1"/>
          </p:cNvSpPr>
          <p:nvPr>
            <p:ph type="ftr" sz="quarter" idx="11"/>
          </p:nvPr>
        </p:nvSpPr>
        <p:spPr>
          <a:xfrm>
            <a:off x="2590800" y="6248400"/>
            <a:ext cx="41910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9607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Conclusion</a:t>
            </a:r>
            <a:endParaRPr lang="en-US" dirty="0"/>
          </a:p>
        </p:txBody>
      </p:sp>
      <p:sp>
        <p:nvSpPr>
          <p:cNvPr id="3" name="Content Placeholder 2"/>
          <p:cNvSpPr>
            <a:spLocks noGrp="1"/>
          </p:cNvSpPr>
          <p:nvPr>
            <p:ph idx="1"/>
          </p:nvPr>
        </p:nvSpPr>
        <p:spPr/>
        <p:txBody>
          <a:bodyPr/>
          <a:lstStyle/>
          <a:p>
            <a:r>
              <a:rPr lang="en-US" sz="2800" dirty="0" smtClean="0"/>
              <a:t>Likely does not pose a serious concern</a:t>
            </a:r>
          </a:p>
          <a:p>
            <a:r>
              <a:rPr lang="en-US" sz="2800" dirty="0" smtClean="0"/>
              <a:t>Why?</a:t>
            </a:r>
          </a:p>
          <a:p>
            <a:pPr lvl="1"/>
            <a:r>
              <a:rPr lang="en-US" sz="2400" dirty="0" smtClean="0"/>
              <a:t>There are inflationary effects, but generally not enough to invalidate findings (Doty &amp; Glick)</a:t>
            </a:r>
          </a:p>
          <a:p>
            <a:pPr lvl="1"/>
            <a:r>
              <a:rPr lang="en-US" sz="2400" dirty="0" smtClean="0"/>
              <a:t>Inflationary effects may be overstated </a:t>
            </a:r>
          </a:p>
          <a:p>
            <a:pPr lvl="2"/>
            <a:r>
              <a:rPr lang="en-US" dirty="0" smtClean="0"/>
              <a:t>Two source correlations may also contain bias</a:t>
            </a:r>
          </a:p>
          <a:p>
            <a:pPr lvl="1"/>
            <a:r>
              <a:rPr lang="en-US" sz="2400" dirty="0" smtClean="0"/>
              <a:t>More of a concern in bivariate correlations; not in multivariate models.</a:t>
            </a:r>
          </a:p>
          <a:p>
            <a:pPr lvl="3"/>
            <a:endParaRPr lang="en-US" dirty="0" smtClean="0"/>
          </a:p>
          <a:p>
            <a:pPr lvl="3"/>
            <a:r>
              <a:rPr lang="en-US" sz="2800" b="1" dirty="0" smtClean="0">
                <a:solidFill>
                  <a:srgbClr val="FF0000"/>
                </a:solidFill>
              </a:rPr>
              <a:t>However, …..</a:t>
            </a:r>
            <a:endParaRPr lang="en-US" sz="2800" b="1" dirty="0">
              <a:solidFill>
                <a:srgbClr val="FF0000"/>
              </a:solidFill>
            </a:endParaRPr>
          </a:p>
          <a:p>
            <a:pPr lvl="1"/>
            <a:endParaRPr lang="en-US" dirty="0"/>
          </a:p>
        </p:txBody>
      </p:sp>
      <p:sp>
        <p:nvSpPr>
          <p:cNvPr id="4" name="Footer Placeholder 3"/>
          <p:cNvSpPr>
            <a:spLocks noGrp="1"/>
          </p:cNvSpPr>
          <p:nvPr>
            <p:ph type="ftr" sz="quarter" idx="11"/>
          </p:nvPr>
        </p:nvSpPr>
        <p:spPr>
          <a:xfrm>
            <a:off x="2514600" y="6248400"/>
            <a:ext cx="41910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7" name="Picture 6"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112952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10600" cy="1143000"/>
          </a:xfrm>
        </p:spPr>
        <p:txBody>
          <a:bodyPr/>
          <a:lstStyle/>
          <a:p>
            <a:r>
              <a:rPr lang="en-US" sz="3600" dirty="0" smtClean="0"/>
              <a:t>General Conclusions from the SI Papers</a:t>
            </a:r>
            <a:endParaRPr lang="en-US" sz="3600" dirty="0"/>
          </a:p>
        </p:txBody>
      </p:sp>
      <p:sp>
        <p:nvSpPr>
          <p:cNvPr id="3" name="Content Placeholder 2"/>
          <p:cNvSpPr>
            <a:spLocks noGrp="1"/>
          </p:cNvSpPr>
          <p:nvPr>
            <p:ph idx="1"/>
          </p:nvPr>
        </p:nvSpPr>
        <p:spPr>
          <a:xfrm>
            <a:off x="381000" y="1905000"/>
            <a:ext cx="8229600" cy="3840163"/>
          </a:xfrm>
        </p:spPr>
        <p:txBody>
          <a:bodyPr/>
          <a:lstStyle/>
          <a:p>
            <a:r>
              <a:rPr lang="en-US" sz="2400" dirty="0" smtClean="0"/>
              <a:t>This is an issue that now seems to be highlighted in most survey papers</a:t>
            </a:r>
          </a:p>
          <a:p>
            <a:pPr lvl="1"/>
            <a:r>
              <a:rPr lang="en-US" sz="2000" dirty="0" smtClean="0"/>
              <a:t>Multiple method design (GP&amp;W)</a:t>
            </a:r>
          </a:p>
          <a:p>
            <a:pPr lvl="1"/>
            <a:r>
              <a:rPr lang="en-US" sz="2000" dirty="0" smtClean="0"/>
              <a:t>Highlighting of procedural effects (L&amp;L, J&amp;G, </a:t>
            </a:r>
            <a:r>
              <a:rPr lang="en-US" sz="2000" dirty="0" err="1" smtClean="0"/>
              <a:t>Braumann</a:t>
            </a:r>
            <a:r>
              <a:rPr lang="en-US" sz="2000" dirty="0" smtClean="0"/>
              <a:t>)</a:t>
            </a:r>
          </a:p>
          <a:p>
            <a:pPr lvl="1"/>
            <a:r>
              <a:rPr lang="en-US" sz="2000" dirty="0" smtClean="0"/>
              <a:t>Use of complex interaction models (J&amp;G, L&amp;L, </a:t>
            </a:r>
            <a:r>
              <a:rPr lang="en-US" sz="2000" dirty="0" err="1" smtClean="0"/>
              <a:t>Braumann</a:t>
            </a:r>
            <a:r>
              <a:rPr lang="en-US" sz="2000" dirty="0" smtClean="0"/>
              <a:t>, GP&amp;W)</a:t>
            </a:r>
          </a:p>
          <a:p>
            <a:pPr lvl="1"/>
            <a:r>
              <a:rPr lang="en-US" sz="2000" dirty="0" smtClean="0"/>
              <a:t>Ex post statistical tests</a:t>
            </a:r>
          </a:p>
          <a:p>
            <a:pPr lvl="2"/>
            <a:r>
              <a:rPr lang="en-US" sz="1600" dirty="0" smtClean="0"/>
              <a:t>Harman’s single-factor test (</a:t>
            </a:r>
            <a:r>
              <a:rPr lang="en-US" sz="1600" dirty="0" err="1" smtClean="0"/>
              <a:t>Brauman</a:t>
            </a:r>
            <a:r>
              <a:rPr lang="en-US" sz="1600" dirty="0" smtClean="0"/>
              <a:t>, J&amp;G, L&amp;L)</a:t>
            </a:r>
          </a:p>
          <a:p>
            <a:pPr lvl="2"/>
            <a:r>
              <a:rPr lang="en-US" sz="1600" dirty="0" smtClean="0"/>
              <a:t>Correlational marker test (L&amp;L)</a:t>
            </a:r>
          </a:p>
        </p:txBody>
      </p:sp>
      <p:sp>
        <p:nvSpPr>
          <p:cNvPr id="4" name="Footer Placeholder 3"/>
          <p:cNvSpPr>
            <a:spLocks noGrp="1"/>
          </p:cNvSpPr>
          <p:nvPr>
            <p:ph type="ftr" sz="quarter" idx="11"/>
          </p:nvPr>
        </p:nvSpPr>
        <p:spPr>
          <a:xfrm>
            <a:off x="2667000" y="6248400"/>
            <a:ext cx="40386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2400"/>
            <a:ext cx="2362200" cy="587426"/>
          </a:xfrm>
          <a:prstGeom prst="rect">
            <a:avLst/>
          </a:prstGeom>
        </p:spPr>
      </p:pic>
    </p:spTree>
    <p:extLst>
      <p:ext uri="{BB962C8B-B14F-4D97-AF65-F5344CB8AC3E}">
        <p14:creationId xmlns:p14="http://schemas.microsoft.com/office/powerpoint/2010/main" val="1578300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Rectangle 5"/>
          <p:cNvSpPr/>
          <p:nvPr/>
        </p:nvSpPr>
        <p:spPr>
          <a:xfrm>
            <a:off x="399143" y="2438400"/>
            <a:ext cx="8305800" cy="707886"/>
          </a:xfrm>
          <a:prstGeom prst="rect">
            <a:avLst/>
          </a:prstGeom>
        </p:spPr>
        <p:txBody>
          <a:bodyPr wrap="square">
            <a:spAutoFit/>
          </a:bodyPr>
          <a:lstStyle/>
          <a:p>
            <a:pPr lvl="1">
              <a:buClr>
                <a:srgbClr val="7030A0"/>
              </a:buClr>
            </a:pPr>
            <a:r>
              <a:rPr lang="en-US" sz="4000" dirty="0" smtClean="0">
                <a:latin typeface="+mn-lt"/>
                <a:cs typeface="Arial" pitchFamily="34" charset="0"/>
              </a:rPr>
              <a:t>Correlated Omitted Variables</a:t>
            </a:r>
            <a:endParaRPr lang="en-US" sz="3600" dirty="0">
              <a:latin typeface="+mn-lt"/>
              <a:cs typeface="Arial" pitchFamily="34" charset="0"/>
            </a:endParaRPr>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059243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84" y="850647"/>
            <a:ext cx="8229600" cy="1143000"/>
          </a:xfrm>
        </p:spPr>
        <p:txBody>
          <a:bodyPr/>
          <a:lstStyle/>
          <a:p>
            <a:r>
              <a:rPr lang="en-US" dirty="0" smtClean="0"/>
              <a:t>Correlated Omitted Variables</a:t>
            </a:r>
            <a:endParaRPr lang="en-US" dirty="0"/>
          </a:p>
        </p:txBody>
      </p:sp>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5" name="Content Placeholder 4"/>
          <p:cNvSpPr>
            <a:spLocks noGrp="1"/>
          </p:cNvSpPr>
          <p:nvPr>
            <p:ph idx="13"/>
          </p:nvPr>
        </p:nvSpPr>
        <p:spPr/>
        <p:txBody>
          <a:bodyPr/>
          <a:lstStyle/>
          <a:p>
            <a:endParaRPr lang="en-US"/>
          </a:p>
        </p:txBody>
      </p:sp>
      <p:sp>
        <p:nvSpPr>
          <p:cNvPr id="7" name="TextBox 6"/>
          <p:cNvSpPr txBox="1"/>
          <p:nvPr/>
        </p:nvSpPr>
        <p:spPr>
          <a:xfrm>
            <a:off x="1737599" y="3303089"/>
            <a:ext cx="2209800" cy="1200329"/>
          </a:xfrm>
          <a:prstGeom prst="rect">
            <a:avLst/>
          </a:prstGeom>
          <a:solidFill>
            <a:srgbClr val="92D050"/>
          </a:solidFill>
        </p:spPr>
        <p:txBody>
          <a:bodyPr wrap="square" rtlCol="0">
            <a:spAutoFit/>
          </a:bodyPr>
          <a:lstStyle/>
          <a:p>
            <a:r>
              <a:rPr lang="en-US" sz="2400" dirty="0" smtClean="0"/>
              <a:t>Use of Enabling Controls</a:t>
            </a:r>
            <a:endParaRPr lang="en-US" sz="2400" dirty="0"/>
          </a:p>
        </p:txBody>
      </p:sp>
      <p:sp>
        <p:nvSpPr>
          <p:cNvPr id="8" name="TextBox 7"/>
          <p:cNvSpPr txBox="1"/>
          <p:nvPr/>
        </p:nvSpPr>
        <p:spPr>
          <a:xfrm>
            <a:off x="1785496" y="4911298"/>
            <a:ext cx="2209800" cy="830997"/>
          </a:xfrm>
          <a:prstGeom prst="rect">
            <a:avLst/>
          </a:prstGeom>
          <a:solidFill>
            <a:srgbClr val="92D050"/>
          </a:solidFill>
        </p:spPr>
        <p:txBody>
          <a:bodyPr wrap="square" rtlCol="0">
            <a:spAutoFit/>
          </a:bodyPr>
          <a:lstStyle/>
          <a:p>
            <a:r>
              <a:rPr lang="en-US" sz="2400" dirty="0" smtClean="0"/>
              <a:t>Job Satisfaction</a:t>
            </a:r>
            <a:endParaRPr lang="en-US" sz="2400" dirty="0"/>
          </a:p>
        </p:txBody>
      </p:sp>
      <p:sp>
        <p:nvSpPr>
          <p:cNvPr id="9" name="TextBox 8"/>
          <p:cNvSpPr txBox="1"/>
          <p:nvPr/>
        </p:nvSpPr>
        <p:spPr>
          <a:xfrm>
            <a:off x="5334573" y="3600324"/>
            <a:ext cx="2209800" cy="461665"/>
          </a:xfrm>
          <a:prstGeom prst="rect">
            <a:avLst/>
          </a:prstGeom>
          <a:solidFill>
            <a:srgbClr val="92D050"/>
          </a:solidFill>
        </p:spPr>
        <p:txBody>
          <a:bodyPr wrap="square" rtlCol="0">
            <a:spAutoFit/>
          </a:bodyPr>
          <a:lstStyle/>
          <a:p>
            <a:r>
              <a:rPr lang="en-US" sz="2400" dirty="0" smtClean="0"/>
              <a:t>Performance</a:t>
            </a:r>
            <a:endParaRPr lang="en-US" sz="2400" dirty="0"/>
          </a:p>
        </p:txBody>
      </p:sp>
      <p:pic>
        <p:nvPicPr>
          <p:cNvPr id="10" name="Picture 9" descr="wordmark_rev.png"/>
          <p:cNvPicPr>
            <a:picLocks noChangeAspect="1"/>
          </p:cNvPicPr>
          <p:nvPr/>
        </p:nvPicPr>
        <p:blipFill>
          <a:blip r:embed="rId3"/>
          <a:stretch>
            <a:fillRect/>
          </a:stretch>
        </p:blipFill>
        <p:spPr>
          <a:xfrm>
            <a:off x="304800" y="155626"/>
            <a:ext cx="2362200" cy="587426"/>
          </a:xfrm>
          <a:prstGeom prst="rect">
            <a:avLst/>
          </a:prstGeom>
        </p:spPr>
      </p:pic>
      <p:pic>
        <p:nvPicPr>
          <p:cNvPr id="28" name="Content Placeholder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6200000">
            <a:off x="524575" y="4133366"/>
            <a:ext cx="1715141" cy="671721"/>
          </a:xfrm>
          <a:prstGeom prst="rect">
            <a:avLst/>
          </a:prstGeom>
          <a:noFill/>
          <a:ln w="9525">
            <a:noFill/>
            <a:miter lim="800000"/>
            <a:headEnd/>
            <a:tailEnd/>
          </a:ln>
        </p:spPr>
      </p:pic>
      <p:sp>
        <p:nvSpPr>
          <p:cNvPr id="31" name="TextBox 30"/>
          <p:cNvSpPr txBox="1"/>
          <p:nvPr/>
        </p:nvSpPr>
        <p:spPr>
          <a:xfrm>
            <a:off x="284284" y="4374744"/>
            <a:ext cx="762000" cy="369332"/>
          </a:xfrm>
          <a:prstGeom prst="rect">
            <a:avLst/>
          </a:prstGeom>
          <a:noFill/>
        </p:spPr>
        <p:txBody>
          <a:bodyPr wrap="square" rtlCol="0">
            <a:spAutoFit/>
          </a:bodyPr>
          <a:lstStyle/>
          <a:p>
            <a:r>
              <a:rPr lang="en-US" dirty="0" smtClean="0"/>
              <a:t>0.58</a:t>
            </a:r>
            <a:endParaRPr lang="en-US" dirty="0"/>
          </a:p>
        </p:txBody>
      </p:sp>
      <p:sp>
        <p:nvSpPr>
          <p:cNvPr id="3" name="Right Arrow 2"/>
          <p:cNvSpPr/>
          <p:nvPr/>
        </p:nvSpPr>
        <p:spPr>
          <a:xfrm>
            <a:off x="4191000" y="3475333"/>
            <a:ext cx="914400" cy="5866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idx="1"/>
          </p:nvPr>
        </p:nvSpPr>
        <p:spPr/>
        <p:txBody>
          <a:bodyPr/>
          <a:lstStyle/>
          <a:p>
            <a:endParaRPr lang="en-US" dirty="0"/>
          </a:p>
        </p:txBody>
      </p:sp>
      <p:sp>
        <p:nvSpPr>
          <p:cNvPr id="14" name="Right Arrow 13"/>
          <p:cNvSpPr/>
          <p:nvPr/>
        </p:nvSpPr>
        <p:spPr>
          <a:xfrm rot="19898564">
            <a:off x="4221770" y="4522061"/>
            <a:ext cx="1219200" cy="5751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37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10600" cy="1143000"/>
          </a:xfrm>
        </p:spPr>
        <p:txBody>
          <a:bodyPr/>
          <a:lstStyle/>
          <a:p>
            <a:r>
              <a:rPr lang="en-US" sz="3600" dirty="0" smtClean="0"/>
              <a:t>Examples from the SI Papers</a:t>
            </a:r>
            <a:endParaRPr lang="en-US" sz="3600" dirty="0"/>
          </a:p>
        </p:txBody>
      </p:sp>
      <p:sp>
        <p:nvSpPr>
          <p:cNvPr id="3" name="Content Placeholder 2"/>
          <p:cNvSpPr>
            <a:spLocks noGrp="1"/>
          </p:cNvSpPr>
          <p:nvPr>
            <p:ph idx="1"/>
          </p:nvPr>
        </p:nvSpPr>
        <p:spPr>
          <a:xfrm>
            <a:off x="381000" y="1905000"/>
            <a:ext cx="8229600" cy="3840163"/>
          </a:xfrm>
        </p:spPr>
        <p:txBody>
          <a:bodyPr/>
          <a:lstStyle/>
          <a:p>
            <a:pPr lvl="1"/>
            <a:r>
              <a:rPr lang="en-US" dirty="0" smtClean="0"/>
              <a:t>Example (Groen)</a:t>
            </a:r>
          </a:p>
          <a:p>
            <a:pPr lvl="2"/>
            <a:r>
              <a:rPr lang="en-US" dirty="0" smtClean="0"/>
              <a:t>Uses a ‘narrower’ DV (Groen)</a:t>
            </a:r>
          </a:p>
          <a:p>
            <a:pPr lvl="1"/>
            <a:r>
              <a:rPr lang="en-US" dirty="0" smtClean="0"/>
              <a:t>Example (GP&amp;W)</a:t>
            </a:r>
          </a:p>
          <a:p>
            <a:pPr lvl="2"/>
            <a:r>
              <a:rPr lang="en-US" dirty="0" smtClean="0"/>
              <a:t>Includes control variables</a:t>
            </a:r>
          </a:p>
        </p:txBody>
      </p:sp>
      <p:sp>
        <p:nvSpPr>
          <p:cNvPr id="4" name="Footer Placeholder 3"/>
          <p:cNvSpPr>
            <a:spLocks noGrp="1"/>
          </p:cNvSpPr>
          <p:nvPr>
            <p:ph type="ftr" sz="quarter" idx="11"/>
          </p:nvPr>
        </p:nvSpPr>
        <p:spPr>
          <a:xfrm>
            <a:off x="2667000" y="6248400"/>
            <a:ext cx="4038600" cy="476250"/>
          </a:xfrm>
        </p:spPr>
        <p:txBody>
          <a:bodyPr/>
          <a:lstStyle/>
          <a:p>
            <a:pPr>
              <a:defRPr/>
            </a:pPr>
            <a:r>
              <a:rPr lang="en-US" dirty="0" smtClean="0"/>
              <a:t>Widener, 2017 9th Conference on Performance Measurement and Control, Nice, France</a:t>
            </a:r>
            <a:endParaRPr lang="en-US" dirty="0"/>
          </a:p>
        </p:txBody>
      </p:sp>
      <p:sp>
        <p:nvSpPr>
          <p:cNvPr id="5" name="Content Placeholder 4"/>
          <p:cNvSpPr>
            <a:spLocks noGrp="1"/>
          </p:cNvSpPr>
          <p:nvPr>
            <p:ph idx="13"/>
          </p:nvPr>
        </p:nvSpPr>
        <p:spPr/>
        <p:txBody>
          <a:bodyPr/>
          <a:lstStyle/>
          <a:p>
            <a:endParaRPr lang="en-US"/>
          </a:p>
        </p:txBody>
      </p:sp>
      <p:pic>
        <p:nvPicPr>
          <p:cNvPr id="6" name="Picture 5"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176127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Widener, 2017 9th Conference on Performance Measurement and Control, Nice, France</a:t>
            </a:r>
            <a:endParaRPr lang="en-US"/>
          </a:p>
        </p:txBody>
      </p:sp>
      <p:sp>
        <p:nvSpPr>
          <p:cNvPr id="6" name="Rectangle 5"/>
          <p:cNvSpPr/>
          <p:nvPr/>
        </p:nvSpPr>
        <p:spPr>
          <a:xfrm>
            <a:off x="2133600" y="72571"/>
            <a:ext cx="6876142" cy="707886"/>
          </a:xfrm>
          <a:prstGeom prst="rect">
            <a:avLst/>
          </a:prstGeom>
        </p:spPr>
        <p:txBody>
          <a:bodyPr wrap="square">
            <a:spAutoFit/>
          </a:bodyPr>
          <a:lstStyle/>
          <a:p>
            <a:pPr lvl="1">
              <a:buClr>
                <a:srgbClr val="7030A0"/>
              </a:buClr>
            </a:pPr>
            <a:r>
              <a:rPr lang="en-US" sz="4000" dirty="0" smtClean="0">
                <a:latin typeface="+mn-lt"/>
                <a:cs typeface="Arial" pitchFamily="34" charset="0"/>
              </a:rPr>
              <a:t>Research Illustration</a:t>
            </a:r>
            <a:endParaRPr lang="en-US" sz="3600" dirty="0">
              <a:latin typeface="+mn-lt"/>
              <a:cs typeface="Arial" pitchFamily="34" charset="0"/>
            </a:endParaRPr>
          </a:p>
        </p:txBody>
      </p:sp>
    </p:spTree>
    <p:extLst>
      <p:ext uri="{BB962C8B-B14F-4D97-AF65-F5344CB8AC3E}">
        <p14:creationId xmlns:p14="http://schemas.microsoft.com/office/powerpoint/2010/main" val="2499872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990600" y="2768600"/>
            <a:ext cx="6464300" cy="2184400"/>
            <a:chOff x="990600" y="2768600"/>
            <a:chExt cx="6464300" cy="2184400"/>
          </a:xfrm>
        </p:grpSpPr>
        <p:sp>
          <p:nvSpPr>
            <p:cNvPr id="4" name="Rectangle 3"/>
            <p:cNvSpPr/>
            <p:nvPr/>
          </p:nvSpPr>
          <p:spPr>
            <a:xfrm>
              <a:off x="990600" y="2768600"/>
              <a:ext cx="1689100" cy="850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b</a:t>
              </a:r>
              <a:r>
                <a:rPr lang="nl-NL" b="1" dirty="0" smtClean="0">
                  <a:solidFill>
                    <a:schemeClr val="tx1"/>
                  </a:solidFill>
                </a:rPr>
                <a:t>udget</a:t>
              </a:r>
            </a:p>
            <a:p>
              <a:pPr algn="ctr"/>
              <a:r>
                <a:rPr lang="nl-NL" b="1" dirty="0" err="1" smtClean="0">
                  <a:solidFill>
                    <a:schemeClr val="tx1"/>
                  </a:solidFill>
                </a:rPr>
                <a:t>participation</a:t>
              </a:r>
              <a:endParaRPr lang="nl-NL" b="1" dirty="0">
                <a:solidFill>
                  <a:schemeClr val="tx1"/>
                </a:solidFill>
              </a:endParaRPr>
            </a:p>
          </p:txBody>
        </p:sp>
        <p:sp>
          <p:nvSpPr>
            <p:cNvPr id="5" name="Rectangle 4"/>
            <p:cNvSpPr/>
            <p:nvPr/>
          </p:nvSpPr>
          <p:spPr>
            <a:xfrm>
              <a:off x="5905500" y="2768600"/>
              <a:ext cx="1549400" cy="850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b</a:t>
              </a:r>
              <a:r>
                <a:rPr lang="nl-NL" b="1" dirty="0" smtClean="0">
                  <a:solidFill>
                    <a:schemeClr val="tx1"/>
                  </a:solidFill>
                </a:rPr>
                <a:t>udget</a:t>
              </a:r>
            </a:p>
            <a:p>
              <a:pPr algn="ctr"/>
              <a:r>
                <a:rPr lang="nl-NL" b="1" dirty="0" err="1" smtClean="0">
                  <a:solidFill>
                    <a:schemeClr val="tx1"/>
                  </a:solidFill>
                </a:rPr>
                <a:t>slack</a:t>
              </a:r>
              <a:endParaRPr lang="nl-NL" b="1" dirty="0">
                <a:solidFill>
                  <a:schemeClr val="tx1"/>
                </a:solidFill>
              </a:endParaRPr>
            </a:p>
          </p:txBody>
        </p:sp>
        <p:sp>
          <p:nvSpPr>
            <p:cNvPr id="6" name="Rectangle 5"/>
            <p:cNvSpPr/>
            <p:nvPr/>
          </p:nvSpPr>
          <p:spPr>
            <a:xfrm>
              <a:off x="2679700" y="4102100"/>
              <a:ext cx="1549400" cy="850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smtClean="0">
                  <a:solidFill>
                    <a:schemeClr val="tx1"/>
                  </a:solidFill>
                </a:rPr>
                <a:t>empowering</a:t>
              </a:r>
              <a:endParaRPr lang="nl-NL" b="1" dirty="0" smtClean="0">
                <a:solidFill>
                  <a:schemeClr val="tx1"/>
                </a:solidFill>
              </a:endParaRPr>
            </a:p>
            <a:p>
              <a:pPr algn="ctr"/>
              <a:r>
                <a:rPr lang="nl-NL" b="1" dirty="0" err="1" smtClean="0">
                  <a:solidFill>
                    <a:schemeClr val="tx1"/>
                  </a:solidFill>
                </a:rPr>
                <a:t>leadership</a:t>
              </a:r>
              <a:endParaRPr lang="nl-NL" b="1" dirty="0" smtClean="0">
                <a:solidFill>
                  <a:schemeClr val="tx1"/>
                </a:solidFill>
              </a:endParaRPr>
            </a:p>
          </p:txBody>
        </p:sp>
        <p:sp>
          <p:nvSpPr>
            <p:cNvPr id="7" name="Rectangle 6"/>
            <p:cNvSpPr/>
            <p:nvPr/>
          </p:nvSpPr>
          <p:spPr>
            <a:xfrm>
              <a:off x="4356100" y="4102100"/>
              <a:ext cx="1968500" cy="850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smtClean="0">
                  <a:solidFill>
                    <a:schemeClr val="tx1"/>
                  </a:solidFill>
                </a:rPr>
                <a:t>superior’s</a:t>
              </a:r>
              <a:endParaRPr lang="nl-NL" b="1" dirty="0" smtClean="0">
                <a:solidFill>
                  <a:schemeClr val="tx1"/>
                </a:solidFill>
              </a:endParaRPr>
            </a:p>
            <a:p>
              <a:pPr algn="ctr"/>
              <a:r>
                <a:rPr lang="nl-NL" b="1" dirty="0" err="1" smtClean="0">
                  <a:solidFill>
                    <a:schemeClr val="tx1"/>
                  </a:solidFill>
                </a:rPr>
                <a:t>moral</a:t>
              </a:r>
              <a:endParaRPr lang="nl-NL" b="1" dirty="0" smtClean="0">
                <a:solidFill>
                  <a:schemeClr val="tx1"/>
                </a:solidFill>
              </a:endParaRPr>
            </a:p>
            <a:p>
              <a:pPr algn="ctr"/>
              <a:r>
                <a:rPr lang="nl-NL" b="1" dirty="0" smtClean="0">
                  <a:solidFill>
                    <a:schemeClr val="tx1"/>
                  </a:solidFill>
                </a:rPr>
                <a:t>development</a:t>
              </a:r>
              <a:endParaRPr lang="nl-NL" b="1" dirty="0">
                <a:solidFill>
                  <a:schemeClr val="tx1"/>
                </a:solidFill>
              </a:endParaRPr>
            </a:p>
          </p:txBody>
        </p:sp>
        <p:cxnSp>
          <p:nvCxnSpPr>
            <p:cNvPr id="9" name="Straight Arrow Connector 8"/>
            <p:cNvCxnSpPr>
              <a:stCxn id="4" idx="3"/>
              <a:endCxn id="5" idx="1"/>
            </p:cNvCxnSpPr>
            <p:nvPr/>
          </p:nvCxnSpPr>
          <p:spPr>
            <a:xfrm>
              <a:off x="2679700" y="3194050"/>
              <a:ext cx="322580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0"/>
            </p:cNvCxnSpPr>
            <p:nvPr/>
          </p:nvCxnSpPr>
          <p:spPr>
            <a:xfrm flipV="1">
              <a:off x="3454400" y="3194050"/>
              <a:ext cx="0" cy="9080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V="1">
              <a:off x="5340350" y="3194050"/>
              <a:ext cx="0" cy="90805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10" name="Picture 9" descr="wordmark_rev.png"/>
          <p:cNvPicPr>
            <a:picLocks noChangeAspect="1"/>
          </p:cNvPicPr>
          <p:nvPr/>
        </p:nvPicPr>
        <p:blipFill>
          <a:blip r:embed="rId4"/>
          <a:stretch>
            <a:fillRect/>
          </a:stretch>
        </p:blipFill>
        <p:spPr>
          <a:xfrm>
            <a:off x="304800" y="155626"/>
            <a:ext cx="2362200" cy="587426"/>
          </a:xfrm>
          <a:prstGeom prst="rect">
            <a:avLst/>
          </a:prstGeom>
        </p:spPr>
      </p:pic>
      <p:sp>
        <p:nvSpPr>
          <p:cNvPr id="8" name="Title 7"/>
          <p:cNvSpPr>
            <a:spLocks noGrp="1"/>
          </p:cNvSpPr>
          <p:nvPr>
            <p:ph type="title"/>
          </p:nvPr>
        </p:nvSpPr>
        <p:spPr/>
        <p:txBody>
          <a:bodyPr/>
          <a:lstStyle/>
          <a:p>
            <a:r>
              <a:rPr lang="en-US" dirty="0" smtClean="0"/>
              <a:t>Illustration</a:t>
            </a:r>
            <a:endParaRPr lang="en-US" dirty="0"/>
          </a:p>
        </p:txBody>
      </p:sp>
      <p:sp>
        <p:nvSpPr>
          <p:cNvPr id="2" name="Footer Placeholder 1"/>
          <p:cNvSpPr>
            <a:spLocks noGrp="1"/>
          </p:cNvSpPr>
          <p:nvPr>
            <p:ph type="ftr" sz="quarter" idx="11"/>
          </p:nvPr>
        </p:nvSpPr>
        <p:spPr>
          <a:xfrm>
            <a:off x="2514600" y="6248400"/>
            <a:ext cx="4025900" cy="476250"/>
          </a:xfrm>
        </p:spPr>
        <p:txBody>
          <a:bodyPr/>
          <a:lstStyle/>
          <a:p>
            <a:pPr>
              <a:defRPr/>
            </a:pPr>
            <a:r>
              <a:rPr lang="en-US" dirty="0" smtClean="0"/>
              <a:t>Widener, 2017 9th Conference on Performance Measurement and Control, Nice, France</a:t>
            </a:r>
            <a:endParaRPr lang="en-US" dirty="0"/>
          </a:p>
        </p:txBody>
      </p:sp>
    </p:spTree>
    <p:extLst>
      <p:ext uri="{BB962C8B-B14F-4D97-AF65-F5344CB8AC3E}">
        <p14:creationId xmlns:p14="http://schemas.microsoft.com/office/powerpoint/2010/main" val="343905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094" y="743052"/>
            <a:ext cx="6705600" cy="1066800"/>
          </a:xfrm>
        </p:spPr>
        <p:txBody>
          <a:bodyPr/>
          <a:lstStyle/>
          <a:p>
            <a:r>
              <a:rPr lang="en-US" dirty="0" smtClean="0">
                <a:latin typeface="Arial" pitchFamily="34" charset="0"/>
                <a:cs typeface="Arial" pitchFamily="34" charset="0"/>
              </a:rPr>
              <a:t>The Research Team </a:t>
            </a:r>
            <a:endParaRPr lang="en-US"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Widener, 2017 9th Conference on Performance Measurement and Control, Nice, France</a:t>
            </a:r>
            <a:endParaRPr lang="en-US"/>
          </a:p>
        </p:txBody>
      </p:sp>
      <p:sp>
        <p:nvSpPr>
          <p:cNvPr id="19" name="Rounded Rectangular Callout 18"/>
          <p:cNvSpPr/>
          <p:nvPr/>
        </p:nvSpPr>
        <p:spPr>
          <a:xfrm>
            <a:off x="6629400" y="1752600"/>
            <a:ext cx="2286000" cy="1704464"/>
          </a:xfrm>
          <a:prstGeom prst="wedgeRoundRectCallout">
            <a:avLst>
              <a:gd name="adj1" fmla="val -83690"/>
              <a:gd name="adj2" fmla="val 2679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solidFill>
                  <a:srgbClr val="FF0000"/>
                </a:solidFill>
              </a:rPr>
              <a:t>Question:</a:t>
            </a:r>
            <a:r>
              <a:rPr lang="en-US" sz="2000" dirty="0" smtClean="0">
                <a:solidFill>
                  <a:srgbClr val="FF0000"/>
                </a:solidFill>
              </a:rPr>
              <a:t> What can the team do to ensure the quality of their study?</a:t>
            </a:r>
            <a:endParaRPr lang="en-US" sz="2000" dirty="0">
              <a:solidFill>
                <a:srgbClr val="FF0000"/>
              </a:solidFill>
            </a:endParaRPr>
          </a:p>
        </p:txBody>
      </p:sp>
      <p:sp>
        <p:nvSpPr>
          <p:cNvPr id="15" name="Rounded Rectangular Callout 14"/>
          <p:cNvSpPr/>
          <p:nvPr/>
        </p:nvSpPr>
        <p:spPr>
          <a:xfrm>
            <a:off x="6400800" y="4066952"/>
            <a:ext cx="2286000" cy="2176263"/>
          </a:xfrm>
          <a:prstGeom prst="wedgeRoundRectCallout">
            <a:avLst>
              <a:gd name="adj1" fmla="val -75659"/>
              <a:gd name="adj2" fmla="val -4946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smtClean="0">
                <a:solidFill>
                  <a:schemeClr val="tx1"/>
                </a:solidFill>
              </a:rPr>
              <a:t>Answer:</a:t>
            </a:r>
            <a:r>
              <a:rPr lang="en-US" sz="2000" dirty="0" smtClean="0">
                <a:solidFill>
                  <a:schemeClr val="tx1"/>
                </a:solidFill>
              </a:rPr>
              <a:t> Invest in construct validity. Address potential concerns in the design of the study.</a:t>
            </a:r>
            <a:endParaRPr lang="en-US" sz="2000" dirty="0">
              <a:solidFill>
                <a:schemeClr val="tx1"/>
              </a:solidFill>
            </a:endParaRPr>
          </a:p>
        </p:txBody>
      </p:sp>
      <p:pic>
        <p:nvPicPr>
          <p:cNvPr id="16" name="Picture 15" descr="wordmark_rev.png"/>
          <p:cNvPicPr>
            <a:picLocks noChangeAspect="1"/>
          </p:cNvPicPr>
          <p:nvPr/>
        </p:nvPicPr>
        <p:blipFill>
          <a:blip r:embed="rId3"/>
          <a:stretch>
            <a:fillRect/>
          </a:stretch>
        </p:blipFill>
        <p:spPr>
          <a:xfrm>
            <a:off x="304800" y="155626"/>
            <a:ext cx="2362200" cy="587426"/>
          </a:xfrm>
          <a:prstGeom prst="rect">
            <a:avLst/>
          </a:prstGeom>
        </p:spPr>
      </p:pic>
      <p:sp>
        <p:nvSpPr>
          <p:cNvPr id="4" name="AutoShape 2" descr="Image result for karen sedatole accoun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970336"/>
            <a:ext cx="1743075" cy="26193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3138" y="2286000"/>
            <a:ext cx="1947862" cy="278176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5875" y="4613106"/>
            <a:ext cx="1922725" cy="19227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22" y="2362200"/>
            <a:ext cx="1629355" cy="2448210"/>
          </a:xfrm>
          <a:prstGeom prst="rect">
            <a:avLst/>
          </a:prstGeom>
        </p:spPr>
      </p:pic>
    </p:spTree>
    <p:extLst>
      <p:ext uri="{BB962C8B-B14F-4D97-AF65-F5344CB8AC3E}">
        <p14:creationId xmlns:p14="http://schemas.microsoft.com/office/powerpoint/2010/main" val="36943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5" name="Oval 4"/>
          <p:cNvSpPr/>
          <p:nvPr/>
        </p:nvSpPr>
        <p:spPr>
          <a:xfrm>
            <a:off x="2438400" y="2590800"/>
            <a:ext cx="4343400" cy="2819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Sampling Strategy: Convenience samples, BU managers in stable and mature industries</a:t>
            </a:r>
            <a:endParaRPr lang="en-US" dirty="0"/>
          </a:p>
        </p:txBody>
      </p:sp>
      <p:sp>
        <p:nvSpPr>
          <p:cNvPr id="6" name="Rounded Rectangular Callout 5"/>
          <p:cNvSpPr/>
          <p:nvPr/>
        </p:nvSpPr>
        <p:spPr>
          <a:xfrm>
            <a:off x="6096000" y="743052"/>
            <a:ext cx="2461364" cy="1600200"/>
          </a:xfrm>
          <a:prstGeom prst="wedgeRoundRectCallout">
            <a:avLst>
              <a:gd name="adj1" fmla="val -45740"/>
              <a:gd name="adj2" fmla="val 10012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Non-response bias: Minimal</a:t>
            </a:r>
            <a:endParaRPr lang="en-US" dirty="0"/>
          </a:p>
        </p:txBody>
      </p:sp>
      <p:sp>
        <p:nvSpPr>
          <p:cNvPr id="8" name="Rounded Rectangular Callout 7"/>
          <p:cNvSpPr/>
          <p:nvPr/>
        </p:nvSpPr>
        <p:spPr>
          <a:xfrm>
            <a:off x="6648189" y="4610100"/>
            <a:ext cx="2461364" cy="1600200"/>
          </a:xfrm>
          <a:prstGeom prst="wedgeRoundRectCallout">
            <a:avLst>
              <a:gd name="adj1" fmla="val -67546"/>
              <a:gd name="adj2" fmla="val -2939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RQ is a test of theory; respondents must be sufficiently similar to the population</a:t>
            </a:r>
            <a:endParaRPr lang="en-US" dirty="0"/>
          </a:p>
        </p:txBody>
      </p:sp>
      <p:sp>
        <p:nvSpPr>
          <p:cNvPr id="10" name="Rounded Rectangular Callout 9"/>
          <p:cNvSpPr/>
          <p:nvPr/>
        </p:nvSpPr>
        <p:spPr>
          <a:xfrm>
            <a:off x="25400" y="1981200"/>
            <a:ext cx="2461364" cy="1600200"/>
          </a:xfrm>
          <a:prstGeom prst="wedgeRoundRectCallout">
            <a:avLst>
              <a:gd name="adj1" fmla="val 96953"/>
              <a:gd name="adj2" fmla="val -49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Coverage Bias: Likely</a:t>
            </a:r>
            <a:endParaRPr lang="en-US" dirty="0"/>
          </a:p>
        </p:txBody>
      </p:sp>
      <p:sp>
        <p:nvSpPr>
          <p:cNvPr id="11" name="Rounded Rectangular Callout 10"/>
          <p:cNvSpPr/>
          <p:nvPr/>
        </p:nvSpPr>
        <p:spPr>
          <a:xfrm>
            <a:off x="54429" y="4599214"/>
            <a:ext cx="2461364" cy="1600200"/>
          </a:xfrm>
          <a:prstGeom prst="wedgeRoundRectCallout">
            <a:avLst>
              <a:gd name="adj1" fmla="val 84570"/>
              <a:gd name="adj2" fmla="val -1410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Problem: Sample is not relevant and not prototypical. New plan needed or they can focus the RQ.</a:t>
            </a:r>
            <a:endParaRPr lang="en-US" dirty="0"/>
          </a:p>
        </p:txBody>
      </p:sp>
      <p:pic>
        <p:nvPicPr>
          <p:cNvPr id="12" name="Picture 11"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1689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762000"/>
            <a:ext cx="8229600" cy="838200"/>
          </a:xfrm>
        </p:spPr>
        <p:txBody>
          <a:bodyPr/>
          <a:lstStyle/>
          <a:p>
            <a:r>
              <a:rPr lang="en-US" sz="2800" dirty="0" smtClean="0"/>
              <a:t>Methods are Not Substitutes, but Complements</a:t>
            </a:r>
            <a:endParaRPr lang="en-US" sz="2800" dirty="0"/>
          </a:p>
        </p:txBody>
      </p:sp>
      <p:sp>
        <p:nvSpPr>
          <p:cNvPr id="6" name="Text Placeholder 5"/>
          <p:cNvSpPr>
            <a:spLocks noGrp="1"/>
          </p:cNvSpPr>
          <p:nvPr>
            <p:ph type="body" idx="1"/>
          </p:nvPr>
        </p:nvSpPr>
        <p:spPr>
          <a:xfrm>
            <a:off x="457200" y="1535113"/>
            <a:ext cx="2971800" cy="639762"/>
          </a:xfrm>
        </p:spPr>
        <p:txBody>
          <a:bodyPr/>
          <a:lstStyle/>
          <a:p>
            <a:r>
              <a:rPr lang="en-US" sz="2000" b="0" u="sng" dirty="0" smtClean="0"/>
              <a:t>Qualitative</a:t>
            </a:r>
            <a:endParaRPr lang="en-US" sz="2000" b="0" u="sng" dirty="0"/>
          </a:p>
        </p:txBody>
      </p:sp>
      <p:sp>
        <p:nvSpPr>
          <p:cNvPr id="7" name="Content Placeholder 6"/>
          <p:cNvSpPr>
            <a:spLocks noGrp="1"/>
          </p:cNvSpPr>
          <p:nvPr>
            <p:ph sz="half" idx="2"/>
          </p:nvPr>
        </p:nvSpPr>
        <p:spPr>
          <a:xfrm>
            <a:off x="457200" y="2174875"/>
            <a:ext cx="2667000" cy="3951288"/>
          </a:xfrm>
        </p:spPr>
        <p:txBody>
          <a:bodyPr/>
          <a:lstStyle/>
          <a:p>
            <a:r>
              <a:rPr lang="en-US" sz="1800" dirty="0" smtClean="0"/>
              <a:t>Explore ill-defined problems and constructs</a:t>
            </a:r>
          </a:p>
          <a:p>
            <a:r>
              <a:rPr lang="en-US" sz="1800" dirty="0" smtClean="0"/>
              <a:t>Provide richness of the natural setting</a:t>
            </a:r>
          </a:p>
          <a:p>
            <a:pPr lvl="1"/>
            <a:r>
              <a:rPr lang="en-US" sz="1800" dirty="0" smtClean="0"/>
              <a:t>May suggest ‘surprises’</a:t>
            </a:r>
          </a:p>
          <a:p>
            <a:r>
              <a:rPr lang="en-US" sz="1800" dirty="0" smtClean="0"/>
              <a:t>Propose theory or modify frameworks</a:t>
            </a:r>
            <a:endParaRPr lang="en-US" sz="1800" dirty="0"/>
          </a:p>
        </p:txBody>
      </p:sp>
      <p:sp>
        <p:nvSpPr>
          <p:cNvPr id="8" name="Text Placeholder 7"/>
          <p:cNvSpPr>
            <a:spLocks noGrp="1"/>
          </p:cNvSpPr>
          <p:nvPr>
            <p:ph type="body" sz="quarter" idx="3"/>
          </p:nvPr>
        </p:nvSpPr>
        <p:spPr>
          <a:xfrm>
            <a:off x="6248400" y="1535113"/>
            <a:ext cx="2438400" cy="639762"/>
          </a:xfrm>
        </p:spPr>
        <p:txBody>
          <a:bodyPr/>
          <a:lstStyle/>
          <a:p>
            <a:r>
              <a:rPr lang="en-US" sz="1800" b="0" u="sng" dirty="0" smtClean="0"/>
              <a:t>Experiments</a:t>
            </a:r>
            <a:endParaRPr lang="en-US" sz="1800" b="0" u="sng" dirty="0"/>
          </a:p>
        </p:txBody>
      </p:sp>
      <p:sp>
        <p:nvSpPr>
          <p:cNvPr id="9" name="Content Placeholder 8"/>
          <p:cNvSpPr>
            <a:spLocks noGrp="1"/>
          </p:cNvSpPr>
          <p:nvPr>
            <p:ph sz="quarter" idx="4"/>
          </p:nvPr>
        </p:nvSpPr>
        <p:spPr>
          <a:xfrm>
            <a:off x="6096000" y="2174875"/>
            <a:ext cx="2590800" cy="3951288"/>
          </a:xfrm>
        </p:spPr>
        <p:txBody>
          <a:bodyPr/>
          <a:lstStyle/>
          <a:p>
            <a:r>
              <a:rPr lang="en-US" sz="1800" dirty="0"/>
              <a:t>Can observe individual </a:t>
            </a:r>
            <a:r>
              <a:rPr lang="en-US" sz="1800" dirty="0" smtClean="0"/>
              <a:t>actions and </a:t>
            </a:r>
            <a:r>
              <a:rPr lang="en-US" sz="1800" dirty="0"/>
              <a:t>choices and the underlying reasons for them</a:t>
            </a:r>
          </a:p>
          <a:p>
            <a:r>
              <a:rPr lang="en-US" sz="1800" dirty="0"/>
              <a:t>Cause-and-effect</a:t>
            </a:r>
          </a:p>
          <a:p>
            <a:r>
              <a:rPr lang="en-US" sz="1800" dirty="0" smtClean="0"/>
              <a:t>Test </a:t>
            </a:r>
            <a:r>
              <a:rPr lang="en-US" sz="1800" dirty="0"/>
              <a:t>the ‘surprises’</a:t>
            </a:r>
          </a:p>
          <a:p>
            <a:endParaRPr lang="en-US" dirty="0"/>
          </a:p>
        </p:txBody>
      </p:sp>
      <p:sp>
        <p:nvSpPr>
          <p:cNvPr id="4" name="Footer Placeholder 3"/>
          <p:cNvSpPr>
            <a:spLocks noGrp="1"/>
          </p:cNvSpPr>
          <p:nvPr>
            <p:ph type="ftr" sz="quarter" idx="11"/>
          </p:nvPr>
        </p:nvSpPr>
        <p:spPr>
          <a:xfrm>
            <a:off x="2514600" y="6248400"/>
            <a:ext cx="3962400" cy="476250"/>
          </a:xfrm>
        </p:spPr>
        <p:txBody>
          <a:bodyPr/>
          <a:lstStyle/>
          <a:p>
            <a:r>
              <a:rPr lang="en-US" dirty="0" smtClean="0"/>
              <a:t>Widener, 2017 9th Conference on Performance Measurement and Control, Nice, France</a:t>
            </a:r>
            <a:endParaRPr lang="en-US" dirty="0"/>
          </a:p>
        </p:txBody>
      </p:sp>
      <p:sp>
        <p:nvSpPr>
          <p:cNvPr id="12" name="Text Placeholder 5"/>
          <p:cNvSpPr txBox="1">
            <a:spLocks/>
          </p:cNvSpPr>
          <p:nvPr/>
        </p:nvSpPr>
        <p:spPr bwMode="auto">
          <a:xfrm>
            <a:off x="3429000" y="1524000"/>
            <a:ext cx="2971800"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en-US" sz="2000" b="0" u="sng" kern="0" dirty="0" smtClean="0"/>
              <a:t>Surveys</a:t>
            </a:r>
            <a:endParaRPr lang="en-US" sz="2000" b="0" u="sng" kern="0" dirty="0"/>
          </a:p>
        </p:txBody>
      </p:sp>
      <p:sp>
        <p:nvSpPr>
          <p:cNvPr id="13" name="Content Placeholder 6"/>
          <p:cNvSpPr txBox="1">
            <a:spLocks/>
          </p:cNvSpPr>
          <p:nvPr/>
        </p:nvSpPr>
        <p:spPr bwMode="auto">
          <a:xfrm>
            <a:off x="3048000" y="2163762"/>
            <a:ext cx="32004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800" dirty="0" smtClean="0">
                <a:latin typeface="Arial" pitchFamily="34" charset="0"/>
                <a:cs typeface="Arial" pitchFamily="34" charset="0"/>
              </a:rPr>
              <a:t>Tap </a:t>
            </a:r>
            <a:r>
              <a:rPr lang="en-US" sz="1800" dirty="0">
                <a:latin typeface="Arial" pitchFamily="34" charset="0"/>
                <a:cs typeface="Arial" pitchFamily="34" charset="0"/>
              </a:rPr>
              <a:t>into phenomena in their natural setting</a:t>
            </a:r>
          </a:p>
          <a:p>
            <a:pPr lvl="1"/>
            <a:r>
              <a:rPr lang="en-US" sz="1600" dirty="0">
                <a:latin typeface="Arial" pitchFamily="34" charset="0"/>
                <a:cs typeface="Arial" pitchFamily="34" charset="0"/>
              </a:rPr>
              <a:t>Contextual richness</a:t>
            </a:r>
          </a:p>
          <a:p>
            <a:pPr lvl="1"/>
            <a:r>
              <a:rPr lang="en-US" sz="1600" dirty="0">
                <a:latin typeface="Arial" pitchFamily="34" charset="0"/>
                <a:cs typeface="Arial" pitchFamily="34" charset="0"/>
              </a:rPr>
              <a:t>External </a:t>
            </a:r>
            <a:r>
              <a:rPr lang="en-US" sz="1600" dirty="0" smtClean="0">
                <a:latin typeface="Arial" pitchFamily="34" charset="0"/>
                <a:cs typeface="Arial" pitchFamily="34" charset="0"/>
              </a:rPr>
              <a:t>validity</a:t>
            </a:r>
          </a:p>
          <a:p>
            <a:pPr lvl="1"/>
            <a:r>
              <a:rPr lang="en-US" sz="1600" dirty="0" smtClean="0">
                <a:latin typeface="Arial" pitchFamily="34" charset="0"/>
                <a:cs typeface="Arial" pitchFamily="34" charset="0"/>
              </a:rPr>
              <a:t>Provide evidence on ‘surprises</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r>
              <a:rPr lang="en-US" sz="1800" dirty="0">
                <a:latin typeface="Arial" pitchFamily="34" charset="0"/>
                <a:cs typeface="Arial" pitchFamily="34" charset="0"/>
              </a:rPr>
              <a:t>Measure perceptions, beliefs, attitudes that drive behavior</a:t>
            </a:r>
          </a:p>
          <a:p>
            <a:r>
              <a:rPr lang="en-US" sz="1800" kern="0" dirty="0"/>
              <a:t>Large sample evidence of associations</a:t>
            </a:r>
          </a:p>
          <a:p>
            <a:r>
              <a:rPr lang="en-US" sz="1800" dirty="0" smtClean="0">
                <a:latin typeface="Arial" pitchFamily="34" charset="0"/>
                <a:cs typeface="Arial" pitchFamily="34" charset="0"/>
              </a:rPr>
              <a:t>Can </a:t>
            </a:r>
            <a:r>
              <a:rPr lang="en-US" sz="1800" dirty="0">
                <a:latin typeface="Arial" pitchFamily="34" charset="0"/>
                <a:cs typeface="Arial" pitchFamily="34" charset="0"/>
              </a:rPr>
              <a:t>improve specification of theory</a:t>
            </a:r>
          </a:p>
          <a:p>
            <a:endParaRPr lang="en-US" kern="0" dirty="0" smtClean="0"/>
          </a:p>
          <a:p>
            <a:endParaRPr lang="en-US" kern="0" dirty="0"/>
          </a:p>
        </p:txBody>
      </p:sp>
      <p:pic>
        <p:nvPicPr>
          <p:cNvPr id="10" name="Picture 9"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507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5" name="Oval 4"/>
          <p:cNvSpPr/>
          <p:nvPr/>
        </p:nvSpPr>
        <p:spPr>
          <a:xfrm>
            <a:off x="2438400" y="2590800"/>
            <a:ext cx="4343400" cy="2819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Halo Effect</a:t>
            </a:r>
            <a:endParaRPr lang="en-US" dirty="0"/>
          </a:p>
        </p:txBody>
      </p:sp>
      <p:sp>
        <p:nvSpPr>
          <p:cNvPr id="6" name="Rounded Rectangular Callout 5"/>
          <p:cNvSpPr/>
          <p:nvPr/>
        </p:nvSpPr>
        <p:spPr>
          <a:xfrm>
            <a:off x="6553200" y="1219200"/>
            <a:ext cx="2461364" cy="1600200"/>
          </a:xfrm>
          <a:prstGeom prst="wedgeRoundRectCallout">
            <a:avLst>
              <a:gd name="adj1" fmla="val -54823"/>
              <a:gd name="adj2" fmla="val 77842"/>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Problem: Respondents can observe superiors leadership style, but not their thoughts.</a:t>
            </a:r>
            <a:endParaRPr lang="en-US" dirty="0"/>
          </a:p>
        </p:txBody>
      </p:sp>
      <p:sp>
        <p:nvSpPr>
          <p:cNvPr id="7" name="Rounded Rectangular Callout 6"/>
          <p:cNvSpPr/>
          <p:nvPr/>
        </p:nvSpPr>
        <p:spPr>
          <a:xfrm>
            <a:off x="-59498" y="1905000"/>
            <a:ext cx="2461364" cy="1600200"/>
          </a:xfrm>
          <a:prstGeom prst="wedgeRoundRectCallout">
            <a:avLst>
              <a:gd name="adj1" fmla="val 50520"/>
              <a:gd name="adj2" fmla="val 8488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Thorough pretest – is the RQ of interest to participants?</a:t>
            </a:r>
            <a:endParaRPr lang="en-US" dirty="0"/>
          </a:p>
        </p:txBody>
      </p:sp>
      <p:sp>
        <p:nvSpPr>
          <p:cNvPr id="8" name="Rounded Rectangular Callout 7"/>
          <p:cNvSpPr/>
          <p:nvPr/>
        </p:nvSpPr>
        <p:spPr>
          <a:xfrm>
            <a:off x="6648189" y="4610100"/>
            <a:ext cx="2461364" cy="1600200"/>
          </a:xfrm>
          <a:prstGeom prst="wedgeRoundRectCallout">
            <a:avLst>
              <a:gd name="adj1" fmla="val -67546"/>
              <a:gd name="adj2" fmla="val -2939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Questions and end scales must be concrete: avoid vague terms like slack</a:t>
            </a:r>
            <a:endParaRPr lang="en-US" dirty="0"/>
          </a:p>
        </p:txBody>
      </p:sp>
      <p:sp>
        <p:nvSpPr>
          <p:cNvPr id="9" name="Rounded Rectangular Callout 8"/>
          <p:cNvSpPr/>
          <p:nvPr/>
        </p:nvSpPr>
        <p:spPr>
          <a:xfrm>
            <a:off x="152400" y="4800600"/>
            <a:ext cx="2461364" cy="1600200"/>
          </a:xfrm>
          <a:prstGeom prst="wedgeRoundRectCallout">
            <a:avLst>
              <a:gd name="adj1" fmla="val 90829"/>
              <a:gd name="adj2" fmla="val -2283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Ensure respondents are appropriate – they have knowledge</a:t>
            </a:r>
            <a:endParaRPr lang="en-US" dirty="0"/>
          </a:p>
        </p:txBody>
      </p:sp>
      <p:sp>
        <p:nvSpPr>
          <p:cNvPr id="10" name="Rounded Rectangular Callout 9"/>
          <p:cNvSpPr/>
          <p:nvPr/>
        </p:nvSpPr>
        <p:spPr>
          <a:xfrm>
            <a:off x="3124200" y="609600"/>
            <a:ext cx="2461364" cy="1600200"/>
          </a:xfrm>
          <a:prstGeom prst="wedgeRoundRectCallout">
            <a:avLst>
              <a:gd name="adj1" fmla="val 4735"/>
              <a:gd name="adj2" fmla="val 7693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Prime respondents so they can cognitively access knowledge</a:t>
            </a:r>
            <a:endParaRPr lang="en-US" dirty="0"/>
          </a:p>
        </p:txBody>
      </p:sp>
      <p:pic>
        <p:nvPicPr>
          <p:cNvPr id="11" name="Picture 10"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1211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5" name="Oval 4"/>
          <p:cNvSpPr/>
          <p:nvPr/>
        </p:nvSpPr>
        <p:spPr>
          <a:xfrm>
            <a:off x="2438400" y="2590800"/>
            <a:ext cx="4343400" cy="2819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a:t>
            </a:r>
            <a:r>
              <a:rPr lang="en-US" dirty="0" err="1" smtClean="0"/>
              <a:t>Desirabilty</a:t>
            </a:r>
            <a:r>
              <a:rPr lang="en-US" dirty="0" smtClean="0"/>
              <a:t> </a:t>
            </a:r>
            <a:r>
              <a:rPr lang="en-US" dirty="0"/>
              <a:t>B</a:t>
            </a:r>
            <a:r>
              <a:rPr lang="en-US" dirty="0" smtClean="0"/>
              <a:t>ias</a:t>
            </a:r>
            <a:endParaRPr lang="en-US" dirty="0"/>
          </a:p>
        </p:txBody>
      </p:sp>
      <p:sp>
        <p:nvSpPr>
          <p:cNvPr id="6" name="Rounded Rectangular Callout 5"/>
          <p:cNvSpPr/>
          <p:nvPr/>
        </p:nvSpPr>
        <p:spPr>
          <a:xfrm>
            <a:off x="6553200" y="1219200"/>
            <a:ext cx="2461364" cy="1600200"/>
          </a:xfrm>
          <a:prstGeom prst="wedgeRoundRectCallout">
            <a:avLst>
              <a:gd name="adj1" fmla="val -54823"/>
              <a:gd name="adj2" fmla="val 77842"/>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Problem: Respondents may bias both slack and participation</a:t>
            </a:r>
            <a:endParaRPr lang="en-US" dirty="0"/>
          </a:p>
        </p:txBody>
      </p:sp>
      <p:sp>
        <p:nvSpPr>
          <p:cNvPr id="7" name="Rounded Rectangular Callout 6"/>
          <p:cNvSpPr/>
          <p:nvPr/>
        </p:nvSpPr>
        <p:spPr>
          <a:xfrm>
            <a:off x="-59498" y="1905000"/>
            <a:ext cx="2461364" cy="1600200"/>
          </a:xfrm>
          <a:prstGeom prst="wedgeRoundRectCallout">
            <a:avLst>
              <a:gd name="adj1" fmla="val 50520"/>
              <a:gd name="adj2" fmla="val 8488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Pretest: Will questions about the construct likely induce impression management?</a:t>
            </a:r>
            <a:endParaRPr lang="en-US" dirty="0"/>
          </a:p>
        </p:txBody>
      </p:sp>
      <p:pic>
        <p:nvPicPr>
          <p:cNvPr id="8" name="Picture 7"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4896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5" name="Oval 4"/>
          <p:cNvSpPr/>
          <p:nvPr/>
        </p:nvSpPr>
        <p:spPr>
          <a:xfrm>
            <a:off x="2438400" y="2590800"/>
            <a:ext cx="4343400" cy="2819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Common Method Bias</a:t>
            </a:r>
            <a:endParaRPr lang="en-US" dirty="0"/>
          </a:p>
        </p:txBody>
      </p:sp>
      <p:sp>
        <p:nvSpPr>
          <p:cNvPr id="6" name="Rounded Rectangular Callout 5"/>
          <p:cNvSpPr/>
          <p:nvPr/>
        </p:nvSpPr>
        <p:spPr>
          <a:xfrm>
            <a:off x="6553200" y="1219200"/>
            <a:ext cx="2461364" cy="1600200"/>
          </a:xfrm>
          <a:prstGeom prst="wedgeRoundRectCallout">
            <a:avLst>
              <a:gd name="adj1" fmla="val -54823"/>
              <a:gd name="adj2" fmla="val 7784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Research Question:</a:t>
            </a:r>
          </a:p>
          <a:p>
            <a:pPr algn="ctr"/>
            <a:r>
              <a:rPr lang="en-US" dirty="0" smtClean="0"/>
              <a:t>Complex and contains two interactions</a:t>
            </a:r>
            <a:endParaRPr lang="en-US" dirty="0"/>
          </a:p>
        </p:txBody>
      </p:sp>
      <p:sp>
        <p:nvSpPr>
          <p:cNvPr id="7" name="Rounded Rectangular Callout 6"/>
          <p:cNvSpPr/>
          <p:nvPr/>
        </p:nvSpPr>
        <p:spPr>
          <a:xfrm>
            <a:off x="-59498" y="1905000"/>
            <a:ext cx="2461364" cy="1600200"/>
          </a:xfrm>
          <a:prstGeom prst="wedgeRoundRectCallout">
            <a:avLst>
              <a:gd name="adj1" fmla="val 50520"/>
              <a:gd name="adj2" fmla="val 8488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Significant interaction results Not subject to CMB</a:t>
            </a:r>
            <a:endParaRPr lang="en-US" dirty="0"/>
          </a:p>
        </p:txBody>
      </p:sp>
      <p:sp>
        <p:nvSpPr>
          <p:cNvPr id="9" name="Rounded Rectangular Callout 8"/>
          <p:cNvSpPr/>
          <p:nvPr/>
        </p:nvSpPr>
        <p:spPr>
          <a:xfrm>
            <a:off x="2895600" y="609600"/>
            <a:ext cx="2461364" cy="1600200"/>
          </a:xfrm>
          <a:prstGeom prst="wedgeRoundRectCallout">
            <a:avLst>
              <a:gd name="adj1" fmla="val 1665"/>
              <a:gd name="adj2" fmla="val 75493"/>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Problem: if insignificant interaction results</a:t>
            </a:r>
            <a:endParaRPr lang="en-US" dirty="0"/>
          </a:p>
        </p:txBody>
      </p:sp>
      <p:sp>
        <p:nvSpPr>
          <p:cNvPr id="10" name="Rounded Rectangular Callout 9"/>
          <p:cNvSpPr/>
          <p:nvPr/>
        </p:nvSpPr>
        <p:spPr>
          <a:xfrm>
            <a:off x="228600" y="4762500"/>
            <a:ext cx="2461364" cy="1600200"/>
          </a:xfrm>
          <a:prstGeom prst="wedgeRoundRectCallout">
            <a:avLst>
              <a:gd name="adj1" fmla="val 41360"/>
              <a:gd name="adj2" fmla="val -83411"/>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Problem: Direct effects:</a:t>
            </a:r>
            <a:endParaRPr lang="en-US" dirty="0"/>
          </a:p>
        </p:txBody>
      </p:sp>
      <p:pic>
        <p:nvPicPr>
          <p:cNvPr id="11" name="Picture 10"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53430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5" name="Oval 4"/>
          <p:cNvSpPr/>
          <p:nvPr/>
        </p:nvSpPr>
        <p:spPr>
          <a:xfrm>
            <a:off x="2438400" y="2590800"/>
            <a:ext cx="4343400" cy="2819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Correlated Omitted Variables</a:t>
            </a:r>
            <a:endParaRPr lang="en-US" dirty="0"/>
          </a:p>
        </p:txBody>
      </p:sp>
      <p:sp>
        <p:nvSpPr>
          <p:cNvPr id="7" name="Rounded Rectangular Callout 6"/>
          <p:cNvSpPr/>
          <p:nvPr/>
        </p:nvSpPr>
        <p:spPr>
          <a:xfrm>
            <a:off x="-59498" y="1905000"/>
            <a:ext cx="2461364" cy="1600200"/>
          </a:xfrm>
          <a:prstGeom prst="wedgeRoundRectCallout">
            <a:avLst>
              <a:gd name="adj1" fmla="val 50520"/>
              <a:gd name="adj2" fmla="val 8488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Search literature for possible correlated omitted variables.</a:t>
            </a:r>
            <a:endParaRPr lang="en-US" dirty="0"/>
          </a:p>
        </p:txBody>
      </p:sp>
      <p:sp>
        <p:nvSpPr>
          <p:cNvPr id="11" name="Rounded Rectangular Callout 10"/>
          <p:cNvSpPr/>
          <p:nvPr/>
        </p:nvSpPr>
        <p:spPr>
          <a:xfrm>
            <a:off x="6553200" y="1219200"/>
            <a:ext cx="2461364" cy="1600200"/>
          </a:xfrm>
          <a:prstGeom prst="wedgeRoundRectCallout">
            <a:avLst>
              <a:gd name="adj1" fmla="val -54823"/>
              <a:gd name="adj2" fmla="val 77842"/>
              <a:gd name="adj3" fmla="val 1666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Problem: Some variables likely missed.</a:t>
            </a:r>
            <a:endParaRPr lang="en-US" dirty="0"/>
          </a:p>
        </p:txBody>
      </p:sp>
      <p:sp>
        <p:nvSpPr>
          <p:cNvPr id="12" name="Rounded Rectangular Callout 11"/>
          <p:cNvSpPr/>
          <p:nvPr/>
        </p:nvSpPr>
        <p:spPr>
          <a:xfrm>
            <a:off x="6400800" y="4876800"/>
            <a:ext cx="2461364" cy="1600200"/>
          </a:xfrm>
          <a:prstGeom prst="wedgeRoundRectCallout">
            <a:avLst>
              <a:gd name="adj1" fmla="val -35573"/>
              <a:gd name="adj2" fmla="val -9017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Measure uncertainty</a:t>
            </a:r>
            <a:endParaRPr lang="en-US" dirty="0"/>
          </a:p>
        </p:txBody>
      </p:sp>
      <p:pic>
        <p:nvPicPr>
          <p:cNvPr id="8" name="Picture 7"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2446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391400" cy="1066800"/>
          </a:xfrm>
        </p:spPr>
        <p:txBody>
          <a:bodyPr/>
          <a:lstStyle/>
          <a:p>
            <a:r>
              <a:rPr lang="en-US" dirty="0" smtClean="0">
                <a:solidFill>
                  <a:schemeClr val="tx1"/>
                </a:solidFill>
              </a:rPr>
              <a:t>Ex Ante Considerations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Even though the purpose is to test theory,</a:t>
            </a:r>
          </a:p>
          <a:p>
            <a:pPr lvl="1"/>
            <a:r>
              <a:rPr lang="en-US" dirty="0" smtClean="0">
                <a:solidFill>
                  <a:schemeClr val="tx1"/>
                </a:solidFill>
              </a:rPr>
              <a:t>Sample is not suitable</a:t>
            </a:r>
          </a:p>
          <a:p>
            <a:r>
              <a:rPr lang="en-US" dirty="0" smtClean="0">
                <a:solidFill>
                  <a:schemeClr val="tx1"/>
                </a:solidFill>
              </a:rPr>
              <a:t>Alternatives?</a:t>
            </a:r>
          </a:p>
          <a:p>
            <a:pPr lvl="1"/>
            <a:r>
              <a:rPr lang="en-US" dirty="0" smtClean="0">
                <a:solidFill>
                  <a:schemeClr val="tx1"/>
                </a:solidFill>
              </a:rPr>
              <a:t>Broaden convenience sample to include an array of industries</a:t>
            </a:r>
          </a:p>
          <a:p>
            <a:pPr lvl="1"/>
            <a:r>
              <a:rPr lang="en-US" dirty="0" smtClean="0">
                <a:solidFill>
                  <a:schemeClr val="tx1"/>
                </a:solidFill>
              </a:rPr>
              <a:t>Narrow RQ to examine relationships under conditions of certainty</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42814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 Ante Considerations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Narrow focus of study</a:t>
            </a:r>
          </a:p>
          <a:p>
            <a:pPr lvl="1"/>
            <a:r>
              <a:rPr lang="en-US" dirty="0" smtClean="0">
                <a:solidFill>
                  <a:schemeClr val="tx1"/>
                </a:solidFill>
              </a:rPr>
              <a:t>Only </a:t>
            </a:r>
            <a:r>
              <a:rPr lang="en-US" dirty="0">
                <a:solidFill>
                  <a:schemeClr val="tx1"/>
                </a:solidFill>
              </a:rPr>
              <a:t>examine leadership style</a:t>
            </a:r>
          </a:p>
          <a:p>
            <a:pPr lvl="1"/>
            <a:r>
              <a:rPr lang="en-US" dirty="0">
                <a:solidFill>
                  <a:schemeClr val="tx1"/>
                </a:solidFill>
              </a:rPr>
              <a:t>Forego examination of moral development</a:t>
            </a:r>
          </a:p>
          <a:p>
            <a:r>
              <a:rPr lang="en-US" sz="2800" dirty="0" smtClean="0">
                <a:solidFill>
                  <a:schemeClr val="tx1"/>
                </a:solidFill>
              </a:rPr>
              <a:t>Questions</a:t>
            </a:r>
          </a:p>
          <a:p>
            <a:pPr lvl="1"/>
            <a:r>
              <a:rPr lang="en-US" sz="2400" dirty="0" smtClean="0">
                <a:solidFill>
                  <a:schemeClr val="tx1"/>
                </a:solidFill>
              </a:rPr>
              <a:t>Reword: avoid </a:t>
            </a:r>
            <a:r>
              <a:rPr lang="en-US" sz="2400" dirty="0">
                <a:solidFill>
                  <a:schemeClr val="tx1"/>
                </a:solidFill>
              </a:rPr>
              <a:t>impression management</a:t>
            </a:r>
          </a:p>
          <a:p>
            <a:pPr lvl="2"/>
            <a:r>
              <a:rPr lang="en-US" sz="2000" dirty="0">
                <a:solidFill>
                  <a:schemeClr val="tx1"/>
                </a:solidFill>
              </a:rPr>
              <a:t>Be careful to not change the meaning of the construct</a:t>
            </a:r>
            <a:r>
              <a:rPr lang="en-US" sz="2000" dirty="0" smtClean="0">
                <a:solidFill>
                  <a:schemeClr val="tx1"/>
                </a:solidFill>
              </a:rPr>
              <a:t>.</a:t>
            </a:r>
          </a:p>
          <a:p>
            <a:pPr lvl="1"/>
            <a:r>
              <a:rPr lang="en-US" sz="2400" dirty="0" smtClean="0">
                <a:solidFill>
                  <a:schemeClr val="tx1"/>
                </a:solidFill>
              </a:rPr>
              <a:t>Use different response formats</a:t>
            </a:r>
          </a:p>
          <a:p>
            <a:pPr lvl="1"/>
            <a:r>
              <a:rPr lang="en-US" sz="2400" dirty="0" smtClean="0">
                <a:solidFill>
                  <a:schemeClr val="tx1"/>
                </a:solidFill>
              </a:rPr>
              <a:t>Separate questions (constructs) in the survey</a:t>
            </a:r>
            <a:endParaRPr lang="en-US" sz="2400" dirty="0">
              <a:solidFill>
                <a:schemeClr val="tx1"/>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2959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 Ante Considerations</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Measurement</a:t>
            </a:r>
          </a:p>
          <a:p>
            <a:pPr lvl="1"/>
            <a:r>
              <a:rPr lang="en-US" sz="2000" dirty="0" smtClean="0">
                <a:solidFill>
                  <a:schemeClr val="tx1"/>
                </a:solidFill>
              </a:rPr>
              <a:t>Measure social desirability</a:t>
            </a:r>
          </a:p>
          <a:p>
            <a:pPr lvl="1"/>
            <a:r>
              <a:rPr lang="en-US" sz="2000" dirty="0">
                <a:solidFill>
                  <a:schemeClr val="tx1"/>
                </a:solidFill>
              </a:rPr>
              <a:t>Obtain a measure of moral development directly from the </a:t>
            </a:r>
            <a:r>
              <a:rPr lang="en-US" sz="2000" dirty="0" smtClean="0">
                <a:solidFill>
                  <a:schemeClr val="tx1"/>
                </a:solidFill>
              </a:rPr>
              <a:t>superior</a:t>
            </a:r>
          </a:p>
          <a:p>
            <a:pPr lvl="1"/>
            <a:r>
              <a:rPr lang="en-US" sz="2000" dirty="0" smtClean="0">
                <a:solidFill>
                  <a:schemeClr val="tx1"/>
                </a:solidFill>
              </a:rPr>
              <a:t>Include measure of a ‘marker’ (e.g., general self-esteem question; superior’s verbal or financial numeracy)</a:t>
            </a:r>
            <a:endParaRPr lang="en-US" sz="2000" dirty="0">
              <a:solidFill>
                <a:schemeClr val="tx1"/>
              </a:solidFill>
            </a:endParaRPr>
          </a:p>
          <a:p>
            <a:pPr lvl="1"/>
            <a:r>
              <a:rPr lang="en-US" sz="2000" dirty="0">
                <a:solidFill>
                  <a:schemeClr val="tx1"/>
                </a:solidFill>
              </a:rPr>
              <a:t>Use a second </a:t>
            </a:r>
            <a:r>
              <a:rPr lang="en-US" sz="2000" dirty="0" smtClean="0">
                <a:solidFill>
                  <a:schemeClr val="tx1"/>
                </a:solidFill>
              </a:rPr>
              <a:t>source</a:t>
            </a:r>
            <a:endParaRPr lang="en-US" sz="2000" dirty="0">
              <a:solidFill>
                <a:schemeClr val="tx1"/>
              </a:solidFill>
            </a:endParaRPr>
          </a:p>
          <a:p>
            <a:pPr lvl="2"/>
            <a:r>
              <a:rPr lang="en-US" sz="1800" dirty="0">
                <a:solidFill>
                  <a:schemeClr val="tx1"/>
                </a:solidFill>
              </a:rPr>
              <a:t>Archival measure of </a:t>
            </a:r>
            <a:r>
              <a:rPr lang="en-US" sz="1800" dirty="0" smtClean="0">
                <a:solidFill>
                  <a:schemeClr val="tx1"/>
                </a:solidFill>
              </a:rPr>
              <a:t>slack</a:t>
            </a:r>
          </a:p>
          <a:p>
            <a:pPr lvl="2"/>
            <a:r>
              <a:rPr lang="en-US" sz="1800" dirty="0" smtClean="0">
                <a:solidFill>
                  <a:schemeClr val="tx1"/>
                </a:solidFill>
              </a:rPr>
              <a:t>Superiors as respondents for participation</a:t>
            </a:r>
          </a:p>
          <a:p>
            <a:pPr lvl="3"/>
            <a:r>
              <a:rPr lang="en-US" sz="1600" dirty="0" smtClean="0">
                <a:solidFill>
                  <a:schemeClr val="tx1"/>
                </a:solidFill>
              </a:rPr>
              <a:t>But don’t managers know (best) their level of participation?</a:t>
            </a:r>
            <a:endParaRPr lang="en-US" sz="1600" dirty="0">
              <a:solidFill>
                <a:schemeClr val="tx1"/>
              </a:solidFill>
            </a:endParaRPr>
          </a:p>
          <a:p>
            <a:pPr lvl="2"/>
            <a:r>
              <a:rPr lang="en-US" sz="1800" dirty="0" smtClean="0">
                <a:solidFill>
                  <a:schemeClr val="tx1"/>
                </a:solidFill>
              </a:rPr>
              <a:t>Superiors </a:t>
            </a:r>
            <a:r>
              <a:rPr lang="en-US" sz="1800" dirty="0">
                <a:solidFill>
                  <a:schemeClr val="tx1"/>
                </a:solidFill>
              </a:rPr>
              <a:t>as </a:t>
            </a:r>
            <a:r>
              <a:rPr lang="en-US" sz="1800" dirty="0" smtClean="0">
                <a:solidFill>
                  <a:schemeClr val="tx1"/>
                </a:solidFill>
              </a:rPr>
              <a:t>respondent </a:t>
            </a:r>
            <a:r>
              <a:rPr lang="en-US" sz="1800" dirty="0">
                <a:solidFill>
                  <a:schemeClr val="tx1"/>
                </a:solidFill>
              </a:rPr>
              <a:t>for slack-related </a:t>
            </a:r>
            <a:r>
              <a:rPr lang="en-US" sz="1800" dirty="0" smtClean="0">
                <a:solidFill>
                  <a:schemeClr val="tx1"/>
                </a:solidFill>
              </a:rPr>
              <a:t>questions</a:t>
            </a:r>
          </a:p>
          <a:p>
            <a:pPr lvl="3"/>
            <a:r>
              <a:rPr lang="en-US" sz="1600" dirty="0" smtClean="0">
                <a:solidFill>
                  <a:schemeClr val="tx1"/>
                </a:solidFill>
              </a:rPr>
              <a:t>Do they have best knowledge?</a:t>
            </a:r>
          </a:p>
          <a:p>
            <a:pPr lvl="2"/>
            <a:r>
              <a:rPr lang="en-US" sz="1600" dirty="0" smtClean="0">
                <a:solidFill>
                  <a:schemeClr val="tx1"/>
                </a:solidFill>
              </a:rPr>
              <a:t>Use only as validation questions</a:t>
            </a:r>
            <a:endParaRPr lang="en-US" sz="1600" dirty="0">
              <a:solidFill>
                <a:schemeClr val="tx1"/>
              </a:solidFill>
            </a:endParaRPr>
          </a:p>
          <a:p>
            <a:pPr lvl="1"/>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7271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6705600" cy="1066800"/>
          </a:xfrm>
        </p:spPr>
        <p:txBody>
          <a:bodyPr/>
          <a:lstStyle/>
          <a:p>
            <a:r>
              <a:rPr lang="en-US" dirty="0" smtClean="0">
                <a:solidFill>
                  <a:schemeClr val="tx1"/>
                </a:solidFill>
              </a:rPr>
              <a:t>Ex Post Considerations</a:t>
            </a:r>
            <a:endParaRPr lang="en-US" dirty="0">
              <a:solidFill>
                <a:schemeClr val="tx1"/>
              </a:solidFill>
            </a:endParaRPr>
          </a:p>
        </p:txBody>
      </p:sp>
      <p:sp>
        <p:nvSpPr>
          <p:cNvPr id="3" name="Content Placeholder 2"/>
          <p:cNvSpPr>
            <a:spLocks noGrp="1"/>
          </p:cNvSpPr>
          <p:nvPr>
            <p:ph idx="1"/>
          </p:nvPr>
        </p:nvSpPr>
        <p:spPr/>
        <p:txBody>
          <a:bodyPr/>
          <a:lstStyle/>
          <a:p>
            <a:pPr lvl="0"/>
            <a:r>
              <a:rPr lang="en-US" sz="2800" dirty="0" smtClean="0">
                <a:solidFill>
                  <a:schemeClr val="tx1"/>
                </a:solidFill>
              </a:rPr>
              <a:t>If potential variables are not measured, then assess:</a:t>
            </a:r>
          </a:p>
          <a:p>
            <a:pPr lvl="1"/>
            <a:r>
              <a:rPr lang="en-US" sz="2400" dirty="0" smtClean="0">
                <a:solidFill>
                  <a:schemeClr val="tx1"/>
                </a:solidFill>
              </a:rPr>
              <a:t>the </a:t>
            </a:r>
            <a:r>
              <a:rPr lang="en-US" sz="2400" dirty="0">
                <a:solidFill>
                  <a:schemeClr val="tx1"/>
                </a:solidFill>
              </a:rPr>
              <a:t>limits of </a:t>
            </a:r>
            <a:r>
              <a:rPr lang="en-US" sz="2400" dirty="0" smtClean="0">
                <a:solidFill>
                  <a:schemeClr val="tx1"/>
                </a:solidFill>
              </a:rPr>
              <a:t>possibility and plausibility</a:t>
            </a:r>
          </a:p>
          <a:p>
            <a:pPr lvl="2"/>
            <a:r>
              <a:rPr lang="en-US" sz="2000" dirty="0" smtClean="0">
                <a:solidFill>
                  <a:schemeClr val="tx1"/>
                </a:solidFill>
              </a:rPr>
              <a:t>Use prior literature to estimate potential correlations among the variables</a:t>
            </a:r>
            <a:endParaRPr lang="en-US" sz="2000" dirty="0">
              <a:solidFill>
                <a:schemeClr val="tx1"/>
              </a:solidFill>
            </a:endParaRPr>
          </a:p>
          <a:p>
            <a:pPr lvl="1"/>
            <a:r>
              <a:rPr lang="en-US" sz="2400" dirty="0" smtClean="0">
                <a:solidFill>
                  <a:schemeClr val="tx1"/>
                </a:solidFill>
              </a:rPr>
              <a:t>Draw on existing literature (e.g., Mauro, 1990)</a:t>
            </a:r>
          </a:p>
          <a:p>
            <a:pPr lvl="2"/>
            <a:r>
              <a:rPr lang="en-US" sz="2000" dirty="0" smtClean="0">
                <a:solidFill>
                  <a:schemeClr val="tx1"/>
                </a:solidFill>
              </a:rPr>
              <a:t>estimate the potential significance of the omitted variable the </a:t>
            </a:r>
            <a:r>
              <a:rPr lang="en-US" sz="2000" dirty="0">
                <a:solidFill>
                  <a:schemeClr val="tx1"/>
                </a:solidFill>
              </a:rPr>
              <a:t>limits of </a:t>
            </a:r>
            <a:r>
              <a:rPr lang="en-US" sz="2000" dirty="0" smtClean="0">
                <a:solidFill>
                  <a:schemeClr val="tx1"/>
                </a:solidFill>
              </a:rPr>
              <a:t>plausibility</a:t>
            </a:r>
          </a:p>
          <a:p>
            <a:pPr lvl="2"/>
            <a:r>
              <a:rPr lang="en-US" sz="2000" dirty="0" smtClean="0">
                <a:solidFill>
                  <a:schemeClr val="tx1"/>
                </a:solidFill>
              </a:rPr>
              <a:t>Discuss and include as a limitation</a:t>
            </a:r>
          </a:p>
          <a:p>
            <a:endParaRPr lang="en-US" sz="2800" dirty="0" smtClean="0"/>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22409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 Post Considerations</a:t>
            </a:r>
            <a:endParaRPr lang="en-US" dirty="0">
              <a:solidFill>
                <a:schemeClr val="tx1"/>
              </a:solidFill>
            </a:endParaRPr>
          </a:p>
        </p:txBody>
      </p:sp>
      <p:sp>
        <p:nvSpPr>
          <p:cNvPr id="3" name="Content Placeholder 2"/>
          <p:cNvSpPr>
            <a:spLocks noGrp="1"/>
          </p:cNvSpPr>
          <p:nvPr>
            <p:ph idx="1"/>
          </p:nvPr>
        </p:nvSpPr>
        <p:spPr/>
        <p:txBody>
          <a:bodyPr/>
          <a:lstStyle/>
          <a:p>
            <a:r>
              <a:rPr lang="en-US" sz="2800" dirty="0" smtClean="0">
                <a:solidFill>
                  <a:schemeClr val="tx1"/>
                </a:solidFill>
              </a:rPr>
              <a:t>Empirical analysis (note that measurement must be included ex ante)</a:t>
            </a:r>
          </a:p>
          <a:p>
            <a:pPr lvl="1"/>
            <a:r>
              <a:rPr lang="en-US" sz="2400" dirty="0" smtClean="0">
                <a:solidFill>
                  <a:schemeClr val="tx1"/>
                </a:solidFill>
              </a:rPr>
              <a:t>Include measure of social desirability</a:t>
            </a:r>
          </a:p>
          <a:p>
            <a:pPr lvl="1"/>
            <a:r>
              <a:rPr lang="en-US" sz="2400" dirty="0" smtClean="0">
                <a:solidFill>
                  <a:schemeClr val="tx1"/>
                </a:solidFill>
              </a:rPr>
              <a:t>Include marker</a:t>
            </a:r>
            <a:endParaRPr lang="en-US" sz="2400" dirty="0">
              <a:solidFill>
                <a:schemeClr val="tx1"/>
              </a:solidFill>
            </a:endParaRPr>
          </a:p>
          <a:p>
            <a:r>
              <a:rPr lang="en-US" sz="2800" dirty="0" smtClean="0">
                <a:solidFill>
                  <a:schemeClr val="tx1"/>
                </a:solidFill>
              </a:rPr>
              <a:t>At </a:t>
            </a:r>
            <a:r>
              <a:rPr lang="en-US" sz="2800" dirty="0">
                <a:solidFill>
                  <a:schemeClr val="tx1"/>
                </a:solidFill>
              </a:rPr>
              <a:t>the level of the individual</a:t>
            </a:r>
          </a:p>
          <a:p>
            <a:pPr lvl="1"/>
            <a:r>
              <a:rPr lang="en-US" sz="2400" dirty="0">
                <a:solidFill>
                  <a:schemeClr val="tx1"/>
                </a:solidFill>
              </a:rPr>
              <a:t>Thus halo effects may not be significant</a:t>
            </a:r>
          </a:p>
          <a:p>
            <a:pPr lvl="1"/>
            <a:r>
              <a:rPr lang="en-US" sz="2400" dirty="0">
                <a:solidFill>
                  <a:schemeClr val="tx1"/>
                </a:solidFill>
              </a:rPr>
              <a:t>Continue on; discuss potential for halo effect, include limitation on interpretation of results</a:t>
            </a:r>
          </a:p>
          <a:p>
            <a:endParaRPr lang="en-US" dirty="0"/>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36872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6705600" cy="1066800"/>
          </a:xfrm>
        </p:spPr>
        <p:txBody>
          <a:bodyPr/>
          <a:lstStyle/>
          <a:p>
            <a:r>
              <a:rPr lang="en-US" dirty="0" smtClean="0"/>
              <a:t>So, in Conclusion</a:t>
            </a:r>
            <a:endParaRPr lang="en-US" dirty="0"/>
          </a:p>
        </p:txBody>
      </p:sp>
      <p:sp>
        <p:nvSpPr>
          <p:cNvPr id="3" name="Content Placeholder 2"/>
          <p:cNvSpPr>
            <a:spLocks noGrp="1"/>
          </p:cNvSpPr>
          <p:nvPr>
            <p:ph idx="1"/>
          </p:nvPr>
        </p:nvSpPr>
        <p:spPr>
          <a:xfrm>
            <a:off x="381000" y="1295400"/>
            <a:ext cx="8229600" cy="4068763"/>
          </a:xfrm>
        </p:spPr>
        <p:txBody>
          <a:bodyPr/>
          <a:lstStyle/>
          <a:p>
            <a:r>
              <a:rPr lang="en-US" sz="2800" b="1" dirty="0">
                <a:solidFill>
                  <a:schemeClr val="tx1"/>
                </a:solidFill>
              </a:rPr>
              <a:t>Consider the specific RQ and purpose</a:t>
            </a:r>
          </a:p>
          <a:p>
            <a:r>
              <a:rPr lang="en-US" sz="2800" b="1" dirty="0">
                <a:solidFill>
                  <a:schemeClr val="tx1"/>
                </a:solidFill>
              </a:rPr>
              <a:t>Invest in the foundation</a:t>
            </a:r>
          </a:p>
          <a:p>
            <a:pPr lvl="1"/>
            <a:r>
              <a:rPr lang="en-US" sz="2400" b="1" dirty="0">
                <a:solidFill>
                  <a:schemeClr val="tx1"/>
                </a:solidFill>
              </a:rPr>
              <a:t>Construct validity</a:t>
            </a:r>
          </a:p>
          <a:p>
            <a:pPr lvl="1"/>
            <a:r>
              <a:rPr lang="en-US" sz="2400" b="1" dirty="0">
                <a:solidFill>
                  <a:schemeClr val="tx1"/>
                </a:solidFill>
              </a:rPr>
              <a:t>Research design</a:t>
            </a:r>
          </a:p>
          <a:p>
            <a:r>
              <a:rPr lang="en-US" sz="2800" b="1" dirty="0" smtClean="0">
                <a:solidFill>
                  <a:schemeClr val="tx1"/>
                </a:solidFill>
              </a:rPr>
              <a:t>Address the concerns</a:t>
            </a:r>
          </a:p>
          <a:p>
            <a:pPr lvl="1">
              <a:buClr>
                <a:srgbClr val="7030A0"/>
              </a:buClr>
              <a:buFont typeface="Wingdings" pitchFamily="2" charset="2"/>
              <a:buChar char="q"/>
            </a:pPr>
            <a:r>
              <a:rPr lang="en-US" sz="2000" dirty="0">
                <a:solidFill>
                  <a:schemeClr val="tx1"/>
                </a:solidFill>
                <a:latin typeface="Arial" pitchFamily="34" charset="0"/>
                <a:cs typeface="Arial" pitchFamily="34" charset="0"/>
              </a:rPr>
              <a:t>Sampling Strategy and Generalizability</a:t>
            </a:r>
          </a:p>
          <a:p>
            <a:pPr lvl="1">
              <a:buClr>
                <a:srgbClr val="7030A0"/>
              </a:buClr>
              <a:buFont typeface="Wingdings" pitchFamily="2" charset="2"/>
              <a:buChar char="q"/>
            </a:pPr>
            <a:r>
              <a:rPr lang="en-US" sz="2000" dirty="0">
                <a:solidFill>
                  <a:schemeClr val="tx1"/>
                </a:solidFill>
                <a:latin typeface="Arial" pitchFamily="34" charset="0"/>
                <a:cs typeface="Arial" pitchFamily="34" charset="0"/>
              </a:rPr>
              <a:t>Biases Related to Variables </a:t>
            </a:r>
          </a:p>
          <a:p>
            <a:pPr lvl="1">
              <a:buClr>
                <a:srgbClr val="7030A0"/>
              </a:buClr>
              <a:buFont typeface="Wingdings" pitchFamily="2" charset="2"/>
              <a:buChar char="q"/>
            </a:pPr>
            <a:r>
              <a:rPr lang="en-US" sz="2000" dirty="0" smtClean="0">
                <a:solidFill>
                  <a:schemeClr val="tx1"/>
                </a:solidFill>
                <a:latin typeface="Arial" pitchFamily="34" charset="0"/>
                <a:cs typeface="Arial" pitchFamily="34" charset="0"/>
              </a:rPr>
              <a:t>Bias </a:t>
            </a:r>
            <a:r>
              <a:rPr lang="en-US" sz="2000" dirty="0">
                <a:solidFill>
                  <a:schemeClr val="tx1"/>
                </a:solidFill>
                <a:latin typeface="Arial" pitchFamily="34" charset="0"/>
                <a:cs typeface="Arial" pitchFamily="34" charset="0"/>
              </a:rPr>
              <a:t>in (Estimated) Relationships B/T Variables</a:t>
            </a:r>
          </a:p>
          <a:p>
            <a:pPr lvl="1">
              <a:buClr>
                <a:srgbClr val="7030A0"/>
              </a:buClr>
              <a:buFont typeface="Wingdings" pitchFamily="2" charset="2"/>
              <a:buChar char="q"/>
            </a:pPr>
            <a:r>
              <a:rPr lang="en-US" sz="2000" dirty="0" smtClean="0">
                <a:solidFill>
                  <a:schemeClr val="tx1"/>
                </a:solidFill>
                <a:latin typeface="Arial" pitchFamily="34" charset="0"/>
                <a:cs typeface="Arial" pitchFamily="34" charset="0"/>
              </a:rPr>
              <a:t>Omitted </a:t>
            </a:r>
            <a:r>
              <a:rPr lang="en-US" sz="2000" dirty="0">
                <a:solidFill>
                  <a:schemeClr val="tx1"/>
                </a:solidFill>
                <a:latin typeface="Arial" pitchFamily="34" charset="0"/>
                <a:cs typeface="Arial" pitchFamily="34" charset="0"/>
              </a:rPr>
              <a:t>Variables</a:t>
            </a:r>
          </a:p>
          <a:p>
            <a:r>
              <a:rPr lang="en-US" sz="2800" b="1" dirty="0" smtClean="0">
                <a:solidFill>
                  <a:schemeClr val="tx1"/>
                </a:solidFill>
              </a:rPr>
              <a:t>Given </a:t>
            </a:r>
            <a:r>
              <a:rPr lang="en-US" sz="2800" b="1" dirty="0">
                <a:solidFill>
                  <a:schemeClr val="tx1"/>
                </a:solidFill>
              </a:rPr>
              <a:t>quality, surveys have a lot to </a:t>
            </a:r>
            <a:r>
              <a:rPr lang="en-US" sz="2800" b="1" dirty="0" smtClean="0">
                <a:solidFill>
                  <a:schemeClr val="tx1"/>
                </a:solidFill>
              </a:rPr>
              <a:t>offer and can complement other research methods!</a:t>
            </a:r>
            <a:endParaRPr lang="en-US" sz="2800" b="1"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Tree>
    <p:extLst>
      <p:ext uri="{BB962C8B-B14F-4D97-AF65-F5344CB8AC3E}">
        <p14:creationId xmlns:p14="http://schemas.microsoft.com/office/powerpoint/2010/main" val="4136916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7" name="TextBox 6"/>
          <p:cNvSpPr txBox="1"/>
          <p:nvPr/>
        </p:nvSpPr>
        <p:spPr>
          <a:xfrm>
            <a:off x="0" y="1828800"/>
            <a:ext cx="3733800" cy="1077218"/>
          </a:xfrm>
          <a:prstGeom prst="rect">
            <a:avLst/>
          </a:prstGeom>
          <a:noFill/>
        </p:spPr>
        <p:txBody>
          <a:bodyPr wrap="square" rtlCol="0">
            <a:spAutoFit/>
          </a:bodyPr>
          <a:lstStyle/>
          <a:p>
            <a:r>
              <a:rPr lang="en-US" sz="3200" dirty="0" smtClean="0"/>
              <a:t>Together…a complete meal</a:t>
            </a:r>
            <a:endParaRPr lang="en-US" sz="3200" dirty="0"/>
          </a:p>
        </p:txBody>
      </p:sp>
      <p:sp>
        <p:nvSpPr>
          <p:cNvPr id="8" name="TextBox 7"/>
          <p:cNvSpPr txBox="1"/>
          <p:nvPr/>
        </p:nvSpPr>
        <p:spPr>
          <a:xfrm>
            <a:off x="4766841" y="18127"/>
            <a:ext cx="4377159" cy="2554545"/>
          </a:xfrm>
          <a:prstGeom prst="rect">
            <a:avLst/>
          </a:prstGeom>
          <a:noFill/>
        </p:spPr>
        <p:txBody>
          <a:bodyPr wrap="square" rtlCol="0">
            <a:spAutoFit/>
          </a:bodyPr>
          <a:lstStyle/>
          <a:p>
            <a:r>
              <a:rPr lang="en-US" sz="3200" dirty="0" smtClean="0"/>
              <a:t>Together…better developed theory of the MCS – performance relationship</a:t>
            </a:r>
            <a:endParaRPr lang="en-US" sz="3200" dirty="0"/>
          </a:p>
        </p:txBody>
      </p:sp>
    </p:spTree>
    <p:extLst>
      <p:ext uri="{BB962C8B-B14F-4D97-AF65-F5344CB8AC3E}">
        <p14:creationId xmlns:p14="http://schemas.microsoft.com/office/powerpoint/2010/main" val="264635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Tree>
    <p:extLst>
      <p:ext uri="{BB962C8B-B14F-4D97-AF65-F5344CB8AC3E}">
        <p14:creationId xmlns:p14="http://schemas.microsoft.com/office/powerpoint/2010/main" val="2885933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7543800" cy="1066800"/>
          </a:xfrm>
        </p:spPr>
        <p:txBody>
          <a:bodyPr/>
          <a:lstStyle/>
          <a:p>
            <a:r>
              <a:rPr lang="en-US" dirty="0" smtClean="0"/>
              <a:t>Strengths</a:t>
            </a:r>
            <a:br>
              <a:rPr lang="en-US" dirty="0" smtClean="0"/>
            </a:br>
            <a:r>
              <a:rPr lang="en-US" sz="3200" dirty="0" smtClean="0"/>
              <a:t>(Examples from the SI)</a:t>
            </a:r>
            <a:endParaRPr lang="en-US" sz="3200" dirty="0"/>
          </a:p>
        </p:txBody>
      </p:sp>
      <p:sp>
        <p:nvSpPr>
          <p:cNvPr id="3" name="Content Placeholder 2"/>
          <p:cNvSpPr>
            <a:spLocks noGrp="1"/>
          </p:cNvSpPr>
          <p:nvPr>
            <p:ph idx="1"/>
          </p:nvPr>
        </p:nvSpPr>
        <p:spPr>
          <a:xfrm>
            <a:off x="457200" y="1981200"/>
            <a:ext cx="8229600" cy="4068763"/>
          </a:xfrm>
        </p:spPr>
        <p:txBody>
          <a:bodyPr/>
          <a:lstStyle/>
          <a:p>
            <a:r>
              <a:rPr lang="en-US" sz="2000" dirty="0">
                <a:latin typeface="Arial" pitchFamily="34" charset="0"/>
                <a:cs typeface="Arial" pitchFamily="34" charset="0"/>
              </a:rPr>
              <a:t>Measure perceptions, beliefs, attitudes that drive behavior</a:t>
            </a:r>
          </a:p>
          <a:p>
            <a:pPr lvl="1"/>
            <a:r>
              <a:rPr lang="en-US" sz="1800" dirty="0">
                <a:latin typeface="Arial" pitchFamily="34" charset="0"/>
                <a:cs typeface="Arial" pitchFamily="34" charset="0"/>
              </a:rPr>
              <a:t>Measures perceptions of risk awareness (</a:t>
            </a:r>
            <a:r>
              <a:rPr lang="en-US" sz="1800" dirty="0" err="1" smtClean="0">
                <a:latin typeface="Arial" pitchFamily="34" charset="0"/>
                <a:cs typeface="Arial" pitchFamily="34" charset="0"/>
              </a:rPr>
              <a:t>Braumann</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pPr lvl="1"/>
            <a:r>
              <a:rPr lang="en-US" sz="1800" dirty="0">
                <a:latin typeface="Arial" pitchFamily="34" charset="0"/>
                <a:cs typeface="Arial" pitchFamily="34" charset="0"/>
              </a:rPr>
              <a:t>Measures perceptions of trust and value of budgets to managers (L&amp;L</a:t>
            </a:r>
            <a:r>
              <a:rPr lang="en-US" sz="1800" dirty="0" smtClean="0">
                <a:latin typeface="Arial" pitchFamily="34" charset="0"/>
                <a:cs typeface="Arial" pitchFamily="34" charset="0"/>
              </a:rPr>
              <a:t>)</a:t>
            </a:r>
          </a:p>
          <a:p>
            <a:pPr lvl="1"/>
            <a:r>
              <a:rPr lang="en-US" sz="1800" dirty="0" smtClean="0">
                <a:latin typeface="Arial" pitchFamily="34" charset="0"/>
                <a:cs typeface="Arial" pitchFamily="34" charset="0"/>
              </a:rPr>
              <a:t>Measures of perceptions of fairness (Groen)</a:t>
            </a:r>
            <a:endParaRPr lang="en-US" sz="1800" dirty="0">
              <a:latin typeface="Arial" pitchFamily="34" charset="0"/>
              <a:cs typeface="Arial" pitchFamily="34" charset="0"/>
            </a:endParaRPr>
          </a:p>
          <a:p>
            <a:pPr marL="0" indent="0">
              <a:buNone/>
            </a:pPr>
            <a:endParaRPr lang="en-US" sz="1800" dirty="0" smtClean="0"/>
          </a:p>
          <a:p>
            <a:r>
              <a:rPr lang="en-US" sz="2000" dirty="0" smtClean="0"/>
              <a:t>Large </a:t>
            </a:r>
            <a:r>
              <a:rPr lang="en-US" sz="2000" dirty="0"/>
              <a:t>sample evidence of associations</a:t>
            </a:r>
          </a:p>
          <a:p>
            <a:pPr lvl="1"/>
            <a:r>
              <a:rPr lang="en-US" sz="1800" dirty="0"/>
              <a:t>Studies how management control structures and practices affect the capacity of firms to translate innovation capabilities into innovation performance (GP&amp;W)</a:t>
            </a:r>
          </a:p>
          <a:p>
            <a:pPr lvl="1"/>
            <a:r>
              <a:rPr lang="en-US" sz="1800" dirty="0"/>
              <a:t>Explores the contribution of various ERM components and instruments (e.g., risk reporting processes, </a:t>
            </a:r>
            <a:r>
              <a:rPr lang="en-US" sz="1800" dirty="0" smtClean="0"/>
              <a:t>strategic </a:t>
            </a:r>
            <a:r>
              <a:rPr lang="en-US" sz="1800" dirty="0"/>
              <a:t>integration, quantitative risk management tools) to risk management effectiveness, through risk </a:t>
            </a:r>
            <a:r>
              <a:rPr lang="en-US" sz="1800" dirty="0" smtClean="0"/>
              <a:t>awareness </a:t>
            </a:r>
            <a:r>
              <a:rPr lang="en-US" sz="1800" dirty="0"/>
              <a:t>(</a:t>
            </a:r>
            <a:r>
              <a:rPr lang="en-US" sz="1800" dirty="0" err="1" smtClean="0"/>
              <a:t>Braumann</a:t>
            </a:r>
            <a:r>
              <a:rPr lang="en-US" sz="1800" dirty="0" smtClean="0"/>
              <a:t>)</a:t>
            </a:r>
            <a:endParaRPr lang="en-US" sz="1800" dirty="0"/>
          </a:p>
          <a:p>
            <a:pPr lvl="1"/>
            <a:endParaRPr lang="en-US" sz="1400" dirty="0"/>
          </a:p>
          <a:p>
            <a:endParaRPr lang="en-US" dirty="0"/>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pic>
        <p:nvPicPr>
          <p:cNvPr id="5" name="Picture 4" descr="wordmark_rev.png"/>
          <p:cNvPicPr>
            <a:picLocks noChangeAspect="1"/>
          </p:cNvPicPr>
          <p:nvPr/>
        </p:nvPicPr>
        <p:blipFill>
          <a:blip r:embed="rId3"/>
          <a:stretch>
            <a:fillRect/>
          </a:stretch>
        </p:blipFill>
        <p:spPr>
          <a:xfrm>
            <a:off x="304800" y="250774"/>
            <a:ext cx="2362200" cy="587426"/>
          </a:xfrm>
          <a:prstGeom prst="rect">
            <a:avLst/>
          </a:prstGeom>
        </p:spPr>
      </p:pic>
    </p:spTree>
    <p:extLst>
      <p:ext uri="{BB962C8B-B14F-4D97-AF65-F5344CB8AC3E}">
        <p14:creationId xmlns:p14="http://schemas.microsoft.com/office/powerpoint/2010/main" val="9125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068763"/>
          </a:xfrm>
        </p:spPr>
        <p:txBody>
          <a:bodyPr/>
          <a:lstStyle/>
          <a:p>
            <a:r>
              <a:rPr lang="en-US" sz="2400" dirty="0">
                <a:latin typeface="Arial" pitchFamily="34" charset="0"/>
                <a:cs typeface="Arial" pitchFamily="34" charset="0"/>
              </a:rPr>
              <a:t>Tap into phenomena in their natural </a:t>
            </a:r>
            <a:r>
              <a:rPr lang="en-US" sz="2400" dirty="0" smtClean="0">
                <a:latin typeface="Arial" pitchFamily="34" charset="0"/>
                <a:cs typeface="Arial" pitchFamily="34" charset="0"/>
              </a:rPr>
              <a:t>setting (contextual richness, external validity, ‘surprises’)</a:t>
            </a:r>
            <a:endParaRPr lang="en-US" sz="2400" dirty="0">
              <a:latin typeface="Arial" pitchFamily="34" charset="0"/>
              <a:cs typeface="Arial" pitchFamily="34" charset="0"/>
            </a:endParaRPr>
          </a:p>
          <a:p>
            <a:pPr lvl="1"/>
            <a:r>
              <a:rPr lang="en-US" sz="2000" dirty="0">
                <a:latin typeface="Arial" pitchFamily="34" charset="0"/>
                <a:cs typeface="Arial" pitchFamily="34" charset="0"/>
              </a:rPr>
              <a:t>Ex: GP&amp;W</a:t>
            </a:r>
          </a:p>
          <a:p>
            <a:pPr lvl="2"/>
            <a:r>
              <a:rPr lang="en-US" sz="1800" dirty="0">
                <a:latin typeface="Arial" pitchFamily="34" charset="0"/>
                <a:cs typeface="Arial" pitchFamily="34" charset="0"/>
              </a:rPr>
              <a:t>Learn about innovation practices in medium-sized German and Austrian firms</a:t>
            </a:r>
          </a:p>
          <a:p>
            <a:pPr lvl="2"/>
            <a:r>
              <a:rPr lang="en-US" sz="1800" dirty="0">
                <a:latin typeface="Arial" pitchFamily="34" charset="0"/>
                <a:cs typeface="Arial" pitchFamily="34" charset="0"/>
              </a:rPr>
              <a:t>Incorporates context through capturing environmental uncertainty, performance, firm size, and slack </a:t>
            </a:r>
          </a:p>
          <a:p>
            <a:pPr lvl="1"/>
            <a:r>
              <a:rPr lang="en-US" sz="2000" dirty="0" smtClean="0">
                <a:latin typeface="Arial" pitchFamily="34" charset="0"/>
                <a:cs typeface="Arial" pitchFamily="34" charset="0"/>
              </a:rPr>
              <a:t>Ex: J&amp;G</a:t>
            </a:r>
          </a:p>
          <a:p>
            <a:pPr lvl="2"/>
            <a:r>
              <a:rPr lang="en-US" sz="1800" dirty="0" smtClean="0">
                <a:latin typeface="Arial" pitchFamily="34" charset="0"/>
                <a:cs typeface="Arial" pitchFamily="34" charset="0"/>
              </a:rPr>
              <a:t>Discovers ‘surprise”</a:t>
            </a:r>
          </a:p>
          <a:p>
            <a:pPr lvl="2"/>
            <a:r>
              <a:rPr lang="en-US" sz="1800" dirty="0" smtClean="0">
                <a:latin typeface="Arial" pitchFamily="34" charset="0"/>
                <a:cs typeface="Arial" pitchFamily="34" charset="0"/>
              </a:rPr>
              <a:t>Different response in MCS usage in response to PEU in NPD</a:t>
            </a:r>
          </a:p>
          <a:p>
            <a:pPr lvl="3"/>
            <a:r>
              <a:rPr lang="en-US" sz="1600" dirty="0" smtClean="0">
                <a:latin typeface="Arial" pitchFamily="34" charset="0"/>
                <a:cs typeface="Arial" pitchFamily="34" charset="0"/>
              </a:rPr>
              <a:t>Emergent vs. intended strategy, extent of innovation capabilities, size, and age</a:t>
            </a:r>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7" name="Title 1"/>
          <p:cNvSpPr txBox="1">
            <a:spLocks/>
          </p:cNvSpPr>
          <p:nvPr/>
        </p:nvSpPr>
        <p:spPr bwMode="auto">
          <a:xfrm>
            <a:off x="1295400" y="838200"/>
            <a:ext cx="7543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6"/>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Strengths</a:t>
            </a:r>
          </a:p>
          <a:p>
            <a:r>
              <a:rPr lang="en-US" kern="0" dirty="0" smtClean="0"/>
              <a:t> </a:t>
            </a:r>
            <a:r>
              <a:rPr lang="en-US" sz="2800" kern="0" dirty="0" smtClean="0"/>
              <a:t>(Examples from the SI)</a:t>
            </a:r>
            <a:endParaRPr lang="en-US" sz="2800" kern="0" dirty="0"/>
          </a:p>
        </p:txBody>
      </p:sp>
      <p:pic>
        <p:nvPicPr>
          <p:cNvPr id="5" name="Picture 4" descr="wordmark_rev.png"/>
          <p:cNvPicPr>
            <a:picLocks noChangeAspect="1"/>
          </p:cNvPicPr>
          <p:nvPr/>
        </p:nvPicPr>
        <p:blipFill>
          <a:blip r:embed="rId3"/>
          <a:stretch>
            <a:fillRect/>
          </a:stretch>
        </p:blipFill>
        <p:spPr>
          <a:xfrm>
            <a:off x="304800" y="155626"/>
            <a:ext cx="2362200" cy="587426"/>
          </a:xfrm>
          <a:prstGeom prst="rect">
            <a:avLst/>
          </a:prstGeom>
        </p:spPr>
      </p:pic>
    </p:spTree>
    <p:extLst>
      <p:ext uri="{BB962C8B-B14F-4D97-AF65-F5344CB8AC3E}">
        <p14:creationId xmlns:p14="http://schemas.microsoft.com/office/powerpoint/2010/main" val="101046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068763"/>
          </a:xfrm>
        </p:spPr>
        <p:txBody>
          <a:bodyPr/>
          <a:lstStyle/>
          <a:p>
            <a:r>
              <a:rPr lang="en-US" sz="2400" dirty="0" smtClean="0">
                <a:latin typeface="Arial" pitchFamily="34" charset="0"/>
                <a:cs typeface="Arial" pitchFamily="34" charset="0"/>
              </a:rPr>
              <a:t>Can </a:t>
            </a:r>
            <a:r>
              <a:rPr lang="en-US" sz="2400" dirty="0">
                <a:latin typeface="Arial" pitchFamily="34" charset="0"/>
                <a:cs typeface="Arial" pitchFamily="34" charset="0"/>
              </a:rPr>
              <a:t>improve specification of theory</a:t>
            </a:r>
          </a:p>
          <a:p>
            <a:pPr lvl="1"/>
            <a:r>
              <a:rPr lang="en-US" sz="2000" dirty="0" smtClean="0">
                <a:latin typeface="Arial" pitchFamily="34" charset="0"/>
                <a:cs typeface="Arial" pitchFamily="34" charset="0"/>
              </a:rPr>
              <a:t>Ex: J&amp;G</a:t>
            </a:r>
          </a:p>
          <a:p>
            <a:pPr lvl="2"/>
            <a:r>
              <a:rPr lang="en-US" sz="1800" dirty="0" smtClean="0">
                <a:latin typeface="Arial" pitchFamily="34" charset="0"/>
                <a:cs typeface="Arial" pitchFamily="34" charset="0"/>
              </a:rPr>
              <a:t>Existing theory is incomplete</a:t>
            </a:r>
          </a:p>
          <a:p>
            <a:pPr lvl="2"/>
            <a:r>
              <a:rPr lang="en-US" sz="1800" dirty="0" smtClean="0">
                <a:latin typeface="Arial" pitchFamily="34" charset="0"/>
                <a:cs typeface="Arial" pitchFamily="34" charset="0"/>
              </a:rPr>
              <a:t>Must incorporate additional contextual variables</a:t>
            </a:r>
          </a:p>
          <a:p>
            <a:pPr lvl="1"/>
            <a:r>
              <a:rPr lang="en-US" sz="2000" dirty="0" smtClean="0">
                <a:latin typeface="Arial" pitchFamily="34" charset="0"/>
                <a:cs typeface="Arial" pitchFamily="34" charset="0"/>
              </a:rPr>
              <a:t>Ex: L&amp;L</a:t>
            </a:r>
          </a:p>
          <a:p>
            <a:pPr lvl="2"/>
            <a:r>
              <a:rPr lang="en-US" sz="1800" dirty="0" smtClean="0">
                <a:latin typeface="Arial" pitchFamily="34" charset="0"/>
                <a:cs typeface="Arial" pitchFamily="34" charset="0"/>
              </a:rPr>
              <a:t>Incorporates </a:t>
            </a:r>
            <a:r>
              <a:rPr lang="en-US" sz="1800" dirty="0">
                <a:latin typeface="Arial" pitchFamily="34" charset="0"/>
                <a:cs typeface="Arial" pitchFamily="34" charset="0"/>
              </a:rPr>
              <a:t>elements of formal and informal control to further specify underlying theory (inclusion of trust) (L&amp;L</a:t>
            </a:r>
            <a:r>
              <a:rPr lang="en-US" sz="1800" dirty="0" smtClean="0">
                <a:latin typeface="Arial" pitchFamily="34" charset="0"/>
                <a:cs typeface="Arial" pitchFamily="34" charset="0"/>
              </a:rPr>
              <a:t>)</a:t>
            </a:r>
          </a:p>
          <a:p>
            <a:pPr lvl="2"/>
            <a:r>
              <a:rPr lang="en-US" sz="1800" dirty="0" smtClean="0">
                <a:latin typeface="Arial" pitchFamily="34" charset="0"/>
                <a:cs typeface="Arial" pitchFamily="34" charset="0"/>
              </a:rPr>
              <a:t>Integration of trust with agency theory in the budgeting arena</a:t>
            </a:r>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Widener, 2017 9th Conference on Performance Measurement and Control, Nice, France</a:t>
            </a:r>
            <a:endParaRPr lang="en-US" dirty="0"/>
          </a:p>
        </p:txBody>
      </p:sp>
      <p:sp>
        <p:nvSpPr>
          <p:cNvPr id="7" name="Title 1"/>
          <p:cNvSpPr txBox="1">
            <a:spLocks/>
          </p:cNvSpPr>
          <p:nvPr/>
        </p:nvSpPr>
        <p:spPr bwMode="auto">
          <a:xfrm>
            <a:off x="1295400" y="838200"/>
            <a:ext cx="7543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6"/>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Strengths</a:t>
            </a:r>
          </a:p>
          <a:p>
            <a:r>
              <a:rPr lang="en-US" kern="0" dirty="0" smtClean="0"/>
              <a:t> </a:t>
            </a:r>
            <a:r>
              <a:rPr lang="en-US" sz="2800" kern="0" dirty="0" smtClean="0"/>
              <a:t>(Examples from the SI)</a:t>
            </a:r>
            <a:endParaRPr lang="en-US" sz="2800" kern="0" dirty="0"/>
          </a:p>
        </p:txBody>
      </p:sp>
      <p:pic>
        <p:nvPicPr>
          <p:cNvPr id="5" name="Picture 4" descr="wordmark_rev.png"/>
          <p:cNvPicPr>
            <a:picLocks noChangeAspect="1"/>
          </p:cNvPicPr>
          <p:nvPr/>
        </p:nvPicPr>
        <p:blipFill>
          <a:blip r:embed="rId3"/>
          <a:stretch>
            <a:fillRect/>
          </a:stretch>
        </p:blipFill>
        <p:spPr>
          <a:xfrm>
            <a:off x="304800" y="152400"/>
            <a:ext cx="2362200" cy="587426"/>
          </a:xfrm>
          <a:prstGeom prst="rect">
            <a:avLst/>
          </a:prstGeom>
        </p:spPr>
      </p:pic>
    </p:spTree>
    <p:extLst>
      <p:ext uri="{BB962C8B-B14F-4D97-AF65-F5344CB8AC3E}">
        <p14:creationId xmlns:p14="http://schemas.microsoft.com/office/powerpoint/2010/main" val="17200388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4202&quot;&gt;&lt;/object&gt;&lt;object type=&quot;2&quot; unique_id=&quot;14203&quot;&gt;&lt;object type=&quot;3&quot; unique_id=&quot;14204&quot;&gt;&lt;property id=&quot;20148&quot; value=&quot;5&quot;/&gt;&lt;property id=&quot;20300&quot; value=&quot;Slide 1&quot;/&gt;&lt;property id=&quot;20307&quot; value=&quot;304&quot;/&gt;&lt;/object&gt;&lt;object type=&quot;3&quot; unique_id=&quot;14205&quot;&gt;&lt;property id=&quot;20148&quot; value=&quot;5&quot;/&gt;&lt;property id=&quot;20300&quot; value=&quot;Slide 2 - &amp;quot;Agenda&amp;quot;&quot;/&gt;&lt;property id=&quot;20307&quot; value=&quot;303&quot;/&gt;&lt;/object&gt;&lt;object type=&quot;3&quot; unique_id=&quot;14209&quot;&gt;&lt;property id=&quot;20148&quot; value=&quot;5&quot;/&gt;&lt;property id=&quot;20300&quot; value=&quot;Slide 3 - &amp;quot;Why Surveys?&amp;quot;&quot;/&gt;&lt;property id=&quot;20307&quot; value=&quot;308&quot;/&gt;&lt;/object&gt;&lt;object type=&quot;3&quot; unique_id=&quot;14235&quot;&gt;&lt;property id=&quot;20148&quot; value=&quot;5&quot;/&gt;&lt;property id=&quot;20300&quot; value=&quot;Slide 45 - &amp;quot;The Research Team &amp;quot;&quot;/&gt;&lt;property id=&quot;20307&quot; value=&quot;334&quot;/&gt;&lt;/object&gt;&lt;object type=&quot;3&quot; unique_id=&quot;14467&quot;&gt;&lt;property id=&quot;20148&quot; value=&quot;5&quot;/&gt;&lt;property id=&quot;20300&quot; value=&quot;Slide 5&quot;/&gt;&lt;property id=&quot;20307&quot; value=&quot;346&quot;/&gt;&lt;/object&gt;&lt;object type=&quot;3&quot; unique_id=&quot;19465&quot;&gt;&lt;property id=&quot;20148&quot; value=&quot;5&quot;/&gt;&lt;property id=&quot;20300&quot; value=&quot;Slide 8 - &amp;quot;Sampling Strategy and Generalizability&amp;quot;&quot;/&gt;&lt;property id=&quot;20307&quot; value=&quot;348&quot;/&gt;&lt;/object&gt;&lt;object type=&quot;3&quot; unique_id=&quot;19466&quot;&gt;&lt;property id=&quot;20148&quot; value=&quot;5&quot;/&gt;&lt;property id=&quot;20300&quot; value=&quot;Slide 24 - &amp;quot;Halo Effects&amp;quot;&quot;/&gt;&lt;property id=&quot;20307&quot; value=&quot;349&quot;/&gt;&lt;/object&gt;&lt;object type=&quot;3&quot; unique_id=&quot;19467&quot;&gt;&lt;property id=&quot;20148&quot; value=&quot;5&quot;/&gt;&lt;property id=&quot;20300&quot; value=&quot;Slide 37 - &amp;quot;Our Conclusion&amp;quot;&quot;/&gt;&lt;property id=&quot;20307&quot; value=&quot;350&quot;/&gt;&lt;/object&gt;&lt;object type=&quot;3&quot; unique_id=&quot;20027&quot;&gt;&lt;property id=&quot;20148&quot; value=&quot;5&quot;/&gt;&lt;property id=&quot;20300&quot; value=&quot;Slide 7 - &amp;quot;Have You Ever Heard…..&amp;quot;&quot;/&gt;&lt;property id=&quot;20307&quot; value=&quot;385&quot;/&gt;&lt;/object&gt;&lt;object type=&quot;3&quot; unique_id=&quot;20029&quot;&gt;&lt;property id=&quot;20148&quot; value=&quot;5&quot;/&gt;&lt;property id=&quot;20300&quot; value=&quot;Slide 10 - &amp;quot;Nonrandom Samples&amp;quot;&quot;/&gt;&lt;property id=&quot;20307&quot; value=&quot;386&quot;/&gt;&lt;/object&gt;&lt;object type=&quot;3&quot; unique_id=&quot;20030&quot;&gt;&lt;property id=&quot;20148&quot; value=&quot;5&quot;/&gt;&lt;property id=&quot;20300&quot; value=&quot;Slide 12 - &amp;quot;Sampling Strategy: Suggestions&amp;quot;&quot;/&gt;&lt;property id=&quot;20307&quot; value=&quot;406&quot;/&gt;&lt;/object&gt;&lt;object type=&quot;3&quot; unique_id=&quot;20031&quot;&gt;&lt;property id=&quot;20148&quot; value=&quot;5&quot;/&gt;&lt;property id=&quot;20300&quot; value=&quot;Slide 14 - &amp;quot;Social Desirability Bias&amp;quot;&quot;/&gt;&lt;property id=&quot;20307&quot; value=&quot;377&quot;/&gt;&lt;/object&gt;&lt;object type=&quot;3&quot; unique_id=&quot;20032&quot;&gt;&lt;property id=&quot;20148&quot; value=&quot;5&quot;/&gt;&lt;property id=&quot;20300&quot; value=&quot;Slide 15 - &amp;quot;Self-Deception&amp;quot;&quot;/&gt;&lt;property id=&quot;20307&quot; value=&quot;384&quot;/&gt;&lt;/object&gt;&lt;object type=&quot;3&quot; unique_id=&quot;20033&quot;&gt;&lt;property id=&quot;20148&quot; value=&quot;5&quot;/&gt;&lt;property id=&quot;20300&quot; value=&quot;Slide 16 - &amp;quot;Other-Deception&amp;quot;&quot;/&gt;&lt;property id=&quot;20307&quot; value=&quot;374&quot;/&gt;&lt;/object&gt;&lt;object type=&quot;3&quot; unique_id=&quot;20034&quot;&gt;&lt;property id=&quot;20148&quot; value=&quot;5&quot;/&gt;&lt;property id=&quot;20300&quot; value=&quot;Slide 17&quot;/&gt;&lt;property id=&quot;20307&quot; value=&quot;387&quot;/&gt;&lt;/object&gt;&lt;object type=&quot;3&quot; unique_id=&quot;20035&quot;&gt;&lt;property id=&quot;20148&quot; value=&quot;5&quot;/&gt;&lt;property id=&quot;20300&quot; value=&quot;Slide 20 - &amp;quot;Suggestions&amp;quot;&quot;/&gt;&lt;property id=&quot;20307&quot; value=&quot;407&quot;/&gt;&lt;/object&gt;&lt;object type=&quot;3&quot; unique_id=&quot;20036&quot;&gt;&lt;property id=&quot;20148&quot; value=&quot;5&quot;/&gt;&lt;property id=&quot;20300&quot; value=&quot;Slide 25 - &amp;quot;Halo Effect - Illustration&amp;quot;&quot;/&gt;&lt;property id=&quot;20307&quot; value=&quot;388&quot;/&gt;&lt;/object&gt;&lt;object type=&quot;3&quot; unique_id=&quot;20037&quot;&gt;&lt;property id=&quot;20148&quot; value=&quot;5&quot;/&gt;&lt;property id=&quot;20300&quot; value=&quot;Slide 26 - &amp;quot;Causes&amp;quot;&quot;/&gt;&lt;property id=&quot;20307&quot; value=&quot;380&quot;/&gt;&lt;/object&gt;&lt;object type=&quot;3&quot; unique_id=&quot;20038&quot;&gt;&lt;property id=&quot;20148&quot; value=&quot;5&quot;/&gt;&lt;property id=&quot;20300&quot; value=&quot;Slide 29 - &amp;quot;Suggestions&amp;quot;&quot;/&gt;&lt;property id=&quot;20307&quot; value=&quot;411&quot;/&gt;&lt;/object&gt;&lt;object type=&quot;3&quot; unique_id=&quot;20039&quot;&gt;&lt;property id=&quot;20148&quot; value=&quot;5&quot;/&gt;&lt;property id=&quot;20300&quot; value=&quot;Slide 42 - &amp;quot;Suggestions&amp;quot;&quot;/&gt;&lt;property id=&quot;20307&quot; value=&quot;408&quot;/&gt;&lt;/object&gt;&lt;object type=&quot;3&quot; unique_id=&quot;20041&quot;&gt;&lt;property id=&quot;20148&quot; value=&quot;5&quot;/&gt;&lt;property id=&quot;20300&quot; value=&quot;Slide 44 - &amp;quot;Illustration&amp;quot;&quot;/&gt;&lt;property id=&quot;20307&quot; value=&quot;410&quot;/&gt;&lt;/object&gt;&lt;object type=&quot;3&quot; unique_id=&quot;20042&quot;&gt;&lt;property id=&quot;20148&quot; value=&quot;5&quot;/&gt;&lt;property id=&quot;20300&quot; value=&quot;Slide 46&quot;/&gt;&lt;property id=&quot;20307&quot; value=&quot;405&quot;/&gt;&lt;/object&gt;&lt;object type=&quot;3&quot; unique_id=&quot;20043&quot;&gt;&lt;property id=&quot;20148&quot; value=&quot;5&quot;/&gt;&lt;property id=&quot;20300&quot; value=&quot;Slide 47&quot;/&gt;&lt;property id=&quot;20307&quot; value=&quot;400&quot;/&gt;&lt;/object&gt;&lt;object type=&quot;3&quot; unique_id=&quot;20044&quot;&gt;&lt;property id=&quot;20148&quot; value=&quot;5&quot;/&gt;&lt;property id=&quot;20300&quot; value=&quot;Slide 48&quot;/&gt;&lt;property id=&quot;20307&quot; value=&quot;404&quot;/&gt;&lt;/object&gt;&lt;object type=&quot;3&quot; unique_id=&quot;20045&quot;&gt;&lt;property id=&quot;20148&quot; value=&quot;5&quot;/&gt;&lt;property id=&quot;20300&quot; value=&quot;Slide 49&quot;/&gt;&lt;property id=&quot;20307&quot; value=&quot;403&quot;/&gt;&lt;/object&gt;&lt;object type=&quot;3&quot; unique_id=&quot;20046&quot;&gt;&lt;property id=&quot;20148&quot; value=&quot;5&quot;/&gt;&lt;property id=&quot;20300&quot; value=&quot;Slide 56 - &amp;quot;So, in Conclusion&amp;quot;&quot;/&gt;&lt;property id=&quot;20307&quot; value=&quot;389&quot;/&gt;&lt;/object&gt;&lt;object type=&quot;3&quot; unique_id=&quot;21170&quot;&gt;&lt;property id=&quot;20148&quot; value=&quot;5&quot;/&gt;&lt;property id=&quot;20300&quot; value=&quot;Slide 6&quot;/&gt;&lt;property id=&quot;20307&quot; value=&quot;418&quot;/&gt;&lt;/object&gt;&lt;object type=&quot;3&quot; unique_id=&quot;21171&quot;&gt;&lt;property id=&quot;20148&quot; value=&quot;5&quot;/&gt;&lt;property id=&quot;20300&quot; value=&quot;Slide 9 - &amp;quot;Theoretical Generalization&amp;quot;&quot;/&gt;&lt;property id=&quot;20307&quot; value=&quot;415&quot;/&gt;&lt;/object&gt;&lt;object type=&quot;3&quot; unique_id=&quot;21172&quot;&gt;&lt;property id=&quot;20148&quot; value=&quot;5&quot;/&gt;&lt;property id=&quot;20300&quot; value=&quot;Slide 11&quot;/&gt;&lt;property id=&quot;20307&quot; value=&quot;414&quot;/&gt;&lt;/object&gt;&lt;object type=&quot;3&quot; unique_id=&quot;21174&quot;&gt;&lt;property id=&quot;20148&quot; value=&quot;5&quot;/&gt;&lt;property id=&quot;20300&quot; value=&quot;Slide 13&quot;/&gt;&lt;property id=&quot;20307&quot; value=&quot;417&quot;/&gt;&lt;/object&gt;&lt;object type=&quot;3&quot; unique_id=&quot;21175&quot;&gt;&lt;property id=&quot;20148&quot; value=&quot;5&quot;/&gt;&lt;property id=&quot;20300&quot; value=&quot;Slide 18 - &amp;quot;Example&amp;quot;&quot;/&gt;&lt;property id=&quot;20307&quot; value=&quot;419&quot;/&gt;&lt;/object&gt;&lt;object type=&quot;3&quot; unique_id=&quot;21176&quot;&gt;&lt;property id=&quot;20148&quot; value=&quot;5&quot;/&gt;&lt;property id=&quot;20300&quot; value=&quot;Slide 19 - &amp;quot;Example&amp;quot;&quot;/&gt;&lt;property id=&quot;20307&quot; value=&quot;420&quot;/&gt;&lt;/object&gt;&lt;object type=&quot;3&quot; unique_id=&quot;21177&quot;&gt;&lt;property id=&quot;20148&quot; value=&quot;5&quot;/&gt;&lt;property id=&quot;20300&quot; value=&quot;Slide 23&quot;/&gt;&lt;property id=&quot;20307&quot; value=&quot;421&quot;/&gt;&lt;/object&gt;&lt;object type=&quot;3&quot; unique_id=&quot;21178&quot;&gt;&lt;property id=&quot;20148&quot; value=&quot;5&quot;/&gt;&lt;property id=&quot;20300&quot; value=&quot;Slide 27 - &amp;quot;Is it a Concern?&amp;quot;&quot;/&gt;&lt;property id=&quot;20307&quot; value=&quot;423&quot;/&gt;&lt;/object&gt;&lt;object type=&quot;3&quot; unique_id=&quot;21179&quot;&gt;&lt;property id=&quot;20148&quot; value=&quot;5&quot;/&gt;&lt;property id=&quot;20300&quot; value=&quot;Slide 28 - &amp;quot;Is it a Concern?&amp;quot;&quot;/&gt;&lt;property id=&quot;20307&quot; value=&quot;422&quot;/&gt;&lt;/object&gt;&lt;object type=&quot;3&quot; unique_id=&quot;21180&quot;&gt;&lt;property id=&quot;20148&quot; value=&quot;5&quot;/&gt;&lt;property id=&quot;20300&quot; value=&quot;Slide 30&quot;/&gt;&lt;property id=&quot;20307&quot; value=&quot;424&quot;/&gt;&lt;/object&gt;&lt;object type=&quot;3&quot; unique_id=&quot;21181&quot;&gt;&lt;property id=&quot;20148&quot; value=&quot;5&quot;/&gt;&lt;property id=&quot;20300&quot; value=&quot;Slide 31 - &amp;quot;Common Method Bias&amp;quot;&quot;/&gt;&lt;property id=&quot;20307&quot; value=&quot;430&quot;/&gt;&lt;/object&gt;&lt;object type=&quot;3&quot; unique_id=&quot;21182&quot;&gt;&lt;property id=&quot;20148&quot; value=&quot;5&quot;/&gt;&lt;property id=&quot;20300&quot; value=&quot;Slide 32 - &amp;quot;Common Method Bias&amp;quot;&quot;/&gt;&lt;property id=&quot;20307&quot; value=&quot;431&quot;/&gt;&lt;/object&gt;&lt;object type=&quot;3&quot; unique_id=&quot;21183&quot;&gt;&lt;property id=&quot;20148&quot; value=&quot;5&quot;/&gt;&lt;property id=&quot;20300&quot; value=&quot;Slide 33 - &amp;quot;Common Method Bias&amp;quot;&quot;/&gt;&lt;property id=&quot;20307&quot; value=&quot;432&quot;/&gt;&lt;/object&gt;&lt;object type=&quot;3&quot; unique_id=&quot;21184&quot;&gt;&lt;property id=&quot;20148&quot; value=&quot;5&quot;/&gt;&lt;property id=&quot;20300&quot; value=&quot;Slide 34 - &amp;quot;Common Method Bias&amp;quot;&quot;/&gt;&lt;property id=&quot;20307&quot; value=&quot;433&quot;/&gt;&lt;/object&gt;&lt;object type=&quot;3&quot; unique_id=&quot;21185&quot;&gt;&lt;property id=&quot;20148&quot; value=&quot;5&quot;/&gt;&lt;property id=&quot;20300&quot; value=&quot;Slide 35 - &amp;quot;When is it a Problem?&amp;quot;&quot;/&gt;&lt;property id=&quot;20307&quot; value=&quot;428&quot;/&gt;&lt;/object&gt;&lt;object type=&quot;3&quot; unique_id=&quot;21186&quot;&gt;&lt;property id=&quot;20148&quot; value=&quot;5&quot;/&gt;&lt;property id=&quot;20300&quot; value=&quot;Slide 36 - &amp;quot;When is it a Problem?&amp;quot;&quot;/&gt;&lt;property id=&quot;20307&quot; value=&quot;429&quot;/&gt;&lt;/object&gt;&lt;object type=&quot;3&quot; unique_id=&quot;21187&quot;&gt;&lt;property id=&quot;20148&quot; value=&quot;5&quot;/&gt;&lt;property id=&quot;20300&quot; value=&quot;Slide 38 - &amp;quot;Suggestions (1 of 2) &amp;quot;&quot;/&gt;&lt;property id=&quot;20307&quot; value=&quot;412&quot;/&gt;&lt;/object&gt;&lt;object type=&quot;3&quot; unique_id=&quot;21188&quot;&gt;&lt;property id=&quot;20148&quot; value=&quot;5&quot;/&gt;&lt;property id=&quot;20300&quot; value=&quot;Slide 40&quot;/&gt;&lt;property id=&quot;20307&quot; value=&quot;425&quot;/&gt;&lt;/object&gt;&lt;object type=&quot;3&quot; unique_id=&quot;21189&quot;&gt;&lt;property id=&quot;20148&quot; value=&quot;5&quot;/&gt;&lt;property id=&quot;20300&quot; value=&quot;Slide 41 - &amp;quot;Correlated Omitted Variables&amp;quot;&quot;/&gt;&lt;property id=&quot;20307&quot; value=&quot;427&quot;/&gt;&lt;/object&gt;&lt;object type=&quot;3&quot; unique_id=&quot;21190&quot;&gt;&lt;property id=&quot;20148&quot; value=&quot;5&quot;/&gt;&lt;property id=&quot;20300&quot; value=&quot;Slide 43&quot;/&gt;&lt;property id=&quot;20307&quot; value=&quot;426&quot;/&gt;&lt;/object&gt;&lt;object type=&quot;3&quot; unique_id=&quot;21191&quot;&gt;&lt;property id=&quot;20148&quot; value=&quot;5&quot;/&gt;&lt;property id=&quot;20300&quot; value=&quot;Slide 50&quot;/&gt;&lt;property id=&quot;20307&quot; value=&quot;434&quot;/&gt;&lt;/object&gt;&lt;object type=&quot;3&quot; unique_id=&quot;21192&quot;&gt;&lt;property id=&quot;20148&quot; value=&quot;5&quot;/&gt;&lt;property id=&quot;20300&quot; value=&quot;Slide 51 - &amp;quot;Ex Ante Considerations&amp;quot;&quot;/&gt;&lt;property id=&quot;20307&quot; value=&quot;435&quot;/&gt;&lt;/object&gt;&lt;object type=&quot;3&quot; unique_id=&quot;21193&quot;&gt;&lt;property id=&quot;20148&quot; value=&quot;5&quot;/&gt;&lt;property id=&quot;20300&quot; value=&quot;Slide 52 - &amp;quot;Ex Ante Considerations&amp;quot;&quot;/&gt;&lt;property id=&quot;20307&quot; value=&quot;440&quot;/&gt;&lt;/object&gt;&lt;object type=&quot;3&quot; unique_id=&quot;21194&quot;&gt;&lt;property id=&quot;20148&quot; value=&quot;5&quot;/&gt;&lt;property id=&quot;20300&quot; value=&quot;Slide 53 - &amp;quot;Ex Ante Considerations&amp;quot;&quot;/&gt;&lt;property id=&quot;20307&quot; value=&quot;442&quot;/&gt;&lt;/object&gt;&lt;object type=&quot;3&quot; unique_id=&quot;21195&quot;&gt;&lt;property id=&quot;20148&quot; value=&quot;5&quot;/&gt;&lt;property id=&quot;20300&quot; value=&quot;Slide 54 - &amp;quot;Ex Post Considerations&amp;quot;&quot;/&gt;&lt;property id=&quot;20307&quot; value=&quot;439&quot;/&gt;&lt;/object&gt;&lt;object type=&quot;3&quot; unique_id=&quot;21196&quot;&gt;&lt;property id=&quot;20148&quot; value=&quot;5&quot;/&gt;&lt;property id=&quot;20300&quot; value=&quot;Slide 55 - &amp;quot;Ex Post Considerations&amp;quot;&quot;/&gt;&lt;property id=&quot;20307&quot; value=&quot;441&quot;/&gt;&lt;/object&gt;&lt;object type=&quot;3&quot; unique_id=&quot;21197&quot;&gt;&lt;property id=&quot;20148&quot; value=&quot;5&quot;/&gt;&lt;property id=&quot;20300&quot; value=&quot;Slide 57&quot;/&gt;&lt;property id=&quot;20307&quot; value=&quot;443&quot;/&gt;&lt;/object&gt;&lt;object type=&quot;3&quot; unique_id=&quot;21552&quot;&gt;&lt;property id=&quot;20148&quot; value=&quot;5&quot;/&gt;&lt;property id=&quot;20300&quot; value=&quot;Slide 21 - &amp;quot;Example - Question&amp;quot;&quot;/&gt;&lt;property id=&quot;20307&quot; value=&quot;444&quot;/&gt;&lt;/object&gt;&lt;object type=&quot;3&quot; unique_id=&quot;21553&quot;&gt;&lt;property id=&quot;20148&quot; value=&quot;5&quot;/&gt;&lt;property id=&quot;20300&quot; value=&quot;Slide 22 - &amp;quot;Example&amp;quot;&quot;/&gt;&lt;property id=&quot;20307&quot; value=&quot;445&quot;/&gt;&lt;/object&gt;&lt;object type=&quot;3&quot; unique_id=&quot;21554&quot;&gt;&lt;property id=&quot;20148&quot; value=&quot;5&quot;/&gt;&lt;property id=&quot;20300&quot; value=&quot;Slide 39 - &amp;quot;Suggestions (2 of 2)&amp;quot;&quot;/&gt;&lt;property id=&quot;20307&quot; value=&quot;446&quot;/&gt;&lt;/object&gt;&lt;object type=&quot;3&quot; unique_id=&quot;21865&quot;&gt;&lt;property id=&quot;20148&quot; value=&quot;5&quot;/&gt;&lt;property id=&quot;20300&quot; value=&quot;Slide 4&quot;/&gt;&lt;property id=&quot;20307&quot; value=&quot;44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17922</TotalTime>
  <Words>3139</Words>
  <Application>Microsoft Office PowerPoint</Application>
  <PresentationFormat>On-screen Show (4:3)</PresentationFormat>
  <Paragraphs>474</Paragraphs>
  <Slides>60</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Design</vt:lpstr>
      <vt:lpstr>Document</vt:lpstr>
      <vt:lpstr>PowerPoint Presentation</vt:lpstr>
      <vt:lpstr>Agenda</vt:lpstr>
      <vt:lpstr>Session to Follow (In Consideration for the JMAR SI)</vt:lpstr>
      <vt:lpstr>PowerPoint Presentation</vt:lpstr>
      <vt:lpstr>Methods are Not Substitutes, but Complements</vt:lpstr>
      <vt:lpstr>PowerPoint Presentation</vt:lpstr>
      <vt:lpstr>Strengths (Examples from the SI)</vt:lpstr>
      <vt:lpstr>PowerPoint Presentation</vt:lpstr>
      <vt:lpstr>PowerPoint Presentation</vt:lpstr>
      <vt:lpstr>PowerPoint Presentation</vt:lpstr>
      <vt:lpstr>PowerPoint Presentation</vt:lpstr>
      <vt:lpstr>Have You Ever Heard (or said)…..</vt:lpstr>
      <vt:lpstr>Sampling Strategy and Generalizability</vt:lpstr>
      <vt:lpstr>Theoretical Generalization</vt:lpstr>
      <vt:lpstr>Nonrandom Samples</vt:lpstr>
      <vt:lpstr>Response Rate</vt:lpstr>
      <vt:lpstr>Ex: Braumann </vt:lpstr>
      <vt:lpstr>PowerPoint Presentation</vt:lpstr>
      <vt:lpstr>Social Desirability Bias</vt:lpstr>
      <vt:lpstr>Self-Deception</vt:lpstr>
      <vt:lpstr>Other-Deception</vt:lpstr>
      <vt:lpstr>PowerPoint Presentation</vt:lpstr>
      <vt:lpstr>Conclusion?</vt:lpstr>
      <vt:lpstr>General Example from the SI Papers</vt:lpstr>
      <vt:lpstr>Example - Question</vt:lpstr>
      <vt:lpstr>Example</vt:lpstr>
      <vt:lpstr>PowerPoint Presentation</vt:lpstr>
      <vt:lpstr>Halo Effects</vt:lpstr>
      <vt:lpstr>Halo Effect - Illustration</vt:lpstr>
      <vt:lpstr>Causes</vt:lpstr>
      <vt:lpstr>Is it a Concern?</vt:lpstr>
      <vt:lpstr>Is it a Concern?</vt:lpstr>
      <vt:lpstr>Conclusion</vt:lpstr>
      <vt:lpstr>Example from the SI Papers</vt:lpstr>
      <vt:lpstr>PowerPoint Presentation</vt:lpstr>
      <vt:lpstr>Common Method Bias</vt:lpstr>
      <vt:lpstr>Common Method Bias</vt:lpstr>
      <vt:lpstr>Common Method Bias</vt:lpstr>
      <vt:lpstr>Common Method Bias</vt:lpstr>
      <vt:lpstr>When is it a Problem?</vt:lpstr>
      <vt:lpstr>Our Conclusion</vt:lpstr>
      <vt:lpstr>General Conclusions from the SI Papers</vt:lpstr>
      <vt:lpstr>PowerPoint Presentation</vt:lpstr>
      <vt:lpstr>Correlated Omitted Variables</vt:lpstr>
      <vt:lpstr>Examples from the SI Papers</vt:lpstr>
      <vt:lpstr>PowerPoint Presentation</vt:lpstr>
      <vt:lpstr>Illustration</vt:lpstr>
      <vt:lpstr>The Research Team </vt:lpstr>
      <vt:lpstr>PowerPoint Presentation</vt:lpstr>
      <vt:lpstr>PowerPoint Presentation</vt:lpstr>
      <vt:lpstr>PowerPoint Presentation</vt:lpstr>
      <vt:lpstr>PowerPoint Presentation</vt:lpstr>
      <vt:lpstr>PowerPoint Presentation</vt:lpstr>
      <vt:lpstr>Ex Ante Considerations</vt:lpstr>
      <vt:lpstr>Ex Ante Considerations</vt:lpstr>
      <vt:lpstr>Ex Ante Considerations</vt:lpstr>
      <vt:lpstr>Ex Post Considerations</vt:lpstr>
      <vt:lpstr>Ex Post Considerations</vt:lpstr>
      <vt:lpstr>So, in Conclusion</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Affairs Plan</dc:title>
  <dc:creator>Student Affairs</dc:creator>
  <cp:lastModifiedBy>Windows User</cp:lastModifiedBy>
  <cp:revision>337</cp:revision>
  <cp:lastPrinted>2017-09-08T20:09:37Z</cp:lastPrinted>
  <dcterms:created xsi:type="dcterms:W3CDTF">2011-11-14T16:54:31Z</dcterms:created>
  <dcterms:modified xsi:type="dcterms:W3CDTF">2017-09-17T13:17:47Z</dcterms:modified>
</cp:coreProperties>
</file>